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57" r:id="rId5"/>
    <p:sldId id="258" r:id="rId6"/>
    <p:sldId id="259" r:id="rId7"/>
    <p:sldId id="260" r:id="rId8"/>
    <p:sldId id="261" r:id="rId9"/>
    <p:sldId id="262" r:id="rId10"/>
    <p:sldId id="263" r:id="rId11"/>
    <p:sldId id="284" r:id="rId12"/>
    <p:sldId id="279" r:id="rId13"/>
    <p:sldId id="264" r:id="rId14"/>
    <p:sldId id="265" r:id="rId15"/>
    <p:sldId id="266" r:id="rId16"/>
    <p:sldId id="267" r:id="rId17"/>
    <p:sldId id="268" r:id="rId18"/>
    <p:sldId id="269" r:id="rId19"/>
    <p:sldId id="270" r:id="rId20"/>
    <p:sldId id="271" r:id="rId21"/>
    <p:sldId id="272" r:id="rId22"/>
    <p:sldId id="273" r:id="rId23"/>
    <p:sldId id="281" r:id="rId24"/>
    <p:sldId id="274" r:id="rId25"/>
    <p:sldId id="275" r:id="rId26"/>
    <p:sldId id="276" r:id="rId27"/>
    <p:sldId id="277" r:id="rId28"/>
    <p:sldId id="280" r:id="rId29"/>
    <p:sldId id="278" r:id="rId3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2292" y="-90"/>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CA"/>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A284E27-F8F3-4C96-9FA4-9B711BF374DE}" type="datetimeFigureOut">
              <a:rPr lang="en-CA" smtClean="0"/>
              <a:pPr/>
              <a:t>20/11/2016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3175FD-09D3-4FE4-90DF-48BBF02ECD55}" type="slidenum">
              <a:rPr lang="en-CA" smtClean="0"/>
              <a:pPr/>
              <a:t>‹#›</a:t>
            </a:fld>
            <a:endParaRPr lang="en-CA"/>
          </a:p>
        </p:txBody>
      </p:sp>
    </p:spTree>
    <p:extLst>
      <p:ext uri="{BB962C8B-B14F-4D97-AF65-F5344CB8AC3E}">
        <p14:creationId xmlns:p14="http://schemas.microsoft.com/office/powerpoint/2010/main" xmlns="" val="238543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A284E27-F8F3-4C96-9FA4-9B711BF374DE}" type="datetimeFigureOut">
              <a:rPr lang="en-CA" smtClean="0"/>
              <a:pPr/>
              <a:t>20/11/2016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3175FD-09D3-4FE4-90DF-48BBF02ECD55}" type="slidenum">
              <a:rPr lang="en-CA" smtClean="0"/>
              <a:pPr/>
              <a:t>‹#›</a:t>
            </a:fld>
            <a:endParaRPr lang="en-CA"/>
          </a:p>
        </p:txBody>
      </p:sp>
    </p:spTree>
    <p:extLst>
      <p:ext uri="{BB962C8B-B14F-4D97-AF65-F5344CB8AC3E}">
        <p14:creationId xmlns:p14="http://schemas.microsoft.com/office/powerpoint/2010/main" xmlns="" val="278343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A284E27-F8F3-4C96-9FA4-9B711BF374DE}" type="datetimeFigureOut">
              <a:rPr lang="en-CA" smtClean="0"/>
              <a:pPr/>
              <a:t>20/11/2016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3175FD-09D3-4FE4-90DF-48BBF02ECD55}" type="slidenum">
              <a:rPr lang="en-CA" smtClean="0"/>
              <a:pPr/>
              <a:t>‹#›</a:t>
            </a:fld>
            <a:endParaRPr lang="en-CA"/>
          </a:p>
        </p:txBody>
      </p:sp>
    </p:spTree>
    <p:extLst>
      <p:ext uri="{BB962C8B-B14F-4D97-AF65-F5344CB8AC3E}">
        <p14:creationId xmlns:p14="http://schemas.microsoft.com/office/powerpoint/2010/main" xmlns="" val="144159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A284E27-F8F3-4C96-9FA4-9B711BF374DE}" type="datetimeFigureOut">
              <a:rPr lang="en-CA" smtClean="0"/>
              <a:pPr/>
              <a:t>20/11/2016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3175FD-09D3-4FE4-90DF-48BBF02ECD55}" type="slidenum">
              <a:rPr lang="en-CA" smtClean="0"/>
              <a:pPr/>
              <a:t>‹#›</a:t>
            </a:fld>
            <a:endParaRPr lang="en-CA"/>
          </a:p>
        </p:txBody>
      </p:sp>
    </p:spTree>
    <p:extLst>
      <p:ext uri="{BB962C8B-B14F-4D97-AF65-F5344CB8AC3E}">
        <p14:creationId xmlns:p14="http://schemas.microsoft.com/office/powerpoint/2010/main" xmlns="" val="154393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284E27-F8F3-4C96-9FA4-9B711BF374DE}" type="datetimeFigureOut">
              <a:rPr lang="en-CA" smtClean="0"/>
              <a:pPr/>
              <a:t>20/11/2016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F3175FD-09D3-4FE4-90DF-48BBF02ECD55}" type="slidenum">
              <a:rPr lang="en-CA" smtClean="0"/>
              <a:pPr/>
              <a:t>‹#›</a:t>
            </a:fld>
            <a:endParaRPr lang="en-CA"/>
          </a:p>
        </p:txBody>
      </p:sp>
    </p:spTree>
    <p:extLst>
      <p:ext uri="{BB962C8B-B14F-4D97-AF65-F5344CB8AC3E}">
        <p14:creationId xmlns:p14="http://schemas.microsoft.com/office/powerpoint/2010/main" xmlns="" val="155244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A284E27-F8F3-4C96-9FA4-9B711BF374DE}" type="datetimeFigureOut">
              <a:rPr lang="en-CA" smtClean="0"/>
              <a:pPr/>
              <a:t>20/11/2016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F3175FD-09D3-4FE4-90DF-48BBF02ECD55}" type="slidenum">
              <a:rPr lang="en-CA" smtClean="0"/>
              <a:pPr/>
              <a:t>‹#›</a:t>
            </a:fld>
            <a:endParaRPr lang="en-CA"/>
          </a:p>
        </p:txBody>
      </p:sp>
    </p:spTree>
    <p:extLst>
      <p:ext uri="{BB962C8B-B14F-4D97-AF65-F5344CB8AC3E}">
        <p14:creationId xmlns:p14="http://schemas.microsoft.com/office/powerpoint/2010/main" xmlns="" val="525564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A284E27-F8F3-4C96-9FA4-9B711BF374DE}" type="datetimeFigureOut">
              <a:rPr lang="en-CA" smtClean="0"/>
              <a:pPr/>
              <a:t>20/11/2016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F3175FD-09D3-4FE4-90DF-48BBF02ECD55}" type="slidenum">
              <a:rPr lang="en-CA" smtClean="0"/>
              <a:pPr/>
              <a:t>‹#›</a:t>
            </a:fld>
            <a:endParaRPr lang="en-CA"/>
          </a:p>
        </p:txBody>
      </p:sp>
    </p:spTree>
    <p:extLst>
      <p:ext uri="{BB962C8B-B14F-4D97-AF65-F5344CB8AC3E}">
        <p14:creationId xmlns:p14="http://schemas.microsoft.com/office/powerpoint/2010/main" xmlns="" val="426831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A284E27-F8F3-4C96-9FA4-9B711BF374DE}" type="datetimeFigureOut">
              <a:rPr lang="en-CA" smtClean="0"/>
              <a:pPr/>
              <a:t>20/11/2016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F3175FD-09D3-4FE4-90DF-48BBF02ECD55}" type="slidenum">
              <a:rPr lang="en-CA" smtClean="0"/>
              <a:pPr/>
              <a:t>‹#›</a:t>
            </a:fld>
            <a:endParaRPr lang="en-CA"/>
          </a:p>
        </p:txBody>
      </p:sp>
    </p:spTree>
    <p:extLst>
      <p:ext uri="{BB962C8B-B14F-4D97-AF65-F5344CB8AC3E}">
        <p14:creationId xmlns:p14="http://schemas.microsoft.com/office/powerpoint/2010/main" xmlns="" val="1932672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84E27-F8F3-4C96-9FA4-9B711BF374DE}" type="datetimeFigureOut">
              <a:rPr lang="en-CA" smtClean="0"/>
              <a:pPr/>
              <a:t>20/11/2016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F3175FD-09D3-4FE4-90DF-48BBF02ECD55}" type="slidenum">
              <a:rPr lang="en-CA" smtClean="0"/>
              <a:pPr/>
              <a:t>‹#›</a:t>
            </a:fld>
            <a:endParaRPr lang="en-CA"/>
          </a:p>
        </p:txBody>
      </p:sp>
    </p:spTree>
    <p:extLst>
      <p:ext uri="{BB962C8B-B14F-4D97-AF65-F5344CB8AC3E}">
        <p14:creationId xmlns:p14="http://schemas.microsoft.com/office/powerpoint/2010/main" xmlns="" val="68378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84E27-F8F3-4C96-9FA4-9B711BF374DE}" type="datetimeFigureOut">
              <a:rPr lang="en-CA" smtClean="0"/>
              <a:pPr/>
              <a:t>20/11/2016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F3175FD-09D3-4FE4-90DF-48BBF02ECD55}" type="slidenum">
              <a:rPr lang="en-CA" smtClean="0"/>
              <a:pPr/>
              <a:t>‹#›</a:t>
            </a:fld>
            <a:endParaRPr lang="en-CA"/>
          </a:p>
        </p:txBody>
      </p:sp>
    </p:spTree>
    <p:extLst>
      <p:ext uri="{BB962C8B-B14F-4D97-AF65-F5344CB8AC3E}">
        <p14:creationId xmlns:p14="http://schemas.microsoft.com/office/powerpoint/2010/main" xmlns="" val="1804198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84E27-F8F3-4C96-9FA4-9B711BF374DE}" type="datetimeFigureOut">
              <a:rPr lang="en-CA" smtClean="0"/>
              <a:pPr/>
              <a:t>20/11/2016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F3175FD-09D3-4FE4-90DF-48BBF02ECD55}" type="slidenum">
              <a:rPr lang="en-CA" smtClean="0"/>
              <a:pPr/>
              <a:t>‹#›</a:t>
            </a:fld>
            <a:endParaRPr lang="en-CA"/>
          </a:p>
        </p:txBody>
      </p:sp>
    </p:spTree>
    <p:extLst>
      <p:ext uri="{BB962C8B-B14F-4D97-AF65-F5344CB8AC3E}">
        <p14:creationId xmlns:p14="http://schemas.microsoft.com/office/powerpoint/2010/main" xmlns="" val="328226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A284E27-F8F3-4C96-9FA4-9B711BF374DE}" type="datetimeFigureOut">
              <a:rPr lang="en-CA" smtClean="0"/>
              <a:pPr/>
              <a:t>20/11/2016</a:t>
            </a:fld>
            <a:endParaRPr lang="en-CA"/>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F3175FD-09D3-4FE4-90DF-48BBF02ECD55}" type="slidenum">
              <a:rPr lang="en-CA" smtClean="0"/>
              <a:pPr/>
              <a:t>‹#›</a:t>
            </a:fld>
            <a:endParaRPr lang="en-CA"/>
          </a:p>
        </p:txBody>
      </p:sp>
    </p:spTree>
    <p:extLst>
      <p:ext uri="{BB962C8B-B14F-4D97-AF65-F5344CB8AC3E}">
        <p14:creationId xmlns:p14="http://schemas.microsoft.com/office/powerpoint/2010/main" xmlns="" val="2412864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7.xml"/><Relationship Id="rId5" Type="http://schemas.openxmlformats.org/officeDocument/2006/relationships/image" Target="../media/image41.emf"/><Relationship Id="rId4" Type="http://schemas.openxmlformats.org/officeDocument/2006/relationships/image" Target="../media/image40.emf"/></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696" y="6660232"/>
            <a:ext cx="5735473" cy="22378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913059" y="1331640"/>
            <a:ext cx="5031890" cy="4247317"/>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How to Create A </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Facebook Group</a:t>
            </a:r>
          </a:p>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For Your</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Girl Guide </a:t>
            </a:r>
          </a:p>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Unit</a:t>
            </a:r>
          </a:p>
        </p:txBody>
      </p:sp>
    </p:spTree>
    <p:extLst>
      <p:ext uri="{BB962C8B-B14F-4D97-AF65-F5344CB8AC3E}">
        <p14:creationId xmlns:p14="http://schemas.microsoft.com/office/powerpoint/2010/main" xmlns="" val="27188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664" y="4860032"/>
            <a:ext cx="6101045" cy="4131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795810" y="107504"/>
            <a:ext cx="5565883" cy="2585323"/>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Create your Profile</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Step 3:</a:t>
            </a:r>
            <a:b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Profile Picture</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548680" y="2692827"/>
            <a:ext cx="5616624" cy="2031325"/>
          </a:xfrm>
          <a:prstGeom prst="rect">
            <a:avLst/>
          </a:prstGeom>
          <a:noFill/>
        </p:spPr>
        <p:txBody>
          <a:bodyPr wrap="square" rtlCol="0">
            <a:spAutoFit/>
          </a:bodyPr>
          <a:lstStyle/>
          <a:p>
            <a:r>
              <a:rPr lang="en-CA" dirty="0" smtClean="0"/>
              <a:t>Upload a Photo – this means you have pictures saved onto your computer. </a:t>
            </a:r>
          </a:p>
          <a:p>
            <a:r>
              <a:rPr lang="en-CA" dirty="0" smtClean="0"/>
              <a:t>Take a photo – If you have a webcam it can take your photo while you sit in front of it. </a:t>
            </a:r>
          </a:p>
          <a:p>
            <a:endParaRPr lang="en-CA" dirty="0"/>
          </a:p>
          <a:p>
            <a:r>
              <a:rPr lang="en-CA" dirty="0" smtClean="0"/>
              <a:t>You can upload a photo of yourself or your pet – or whatever you want to represent yourself.</a:t>
            </a:r>
          </a:p>
        </p:txBody>
      </p:sp>
    </p:spTree>
    <p:extLst>
      <p:ext uri="{BB962C8B-B14F-4D97-AF65-F5344CB8AC3E}">
        <p14:creationId xmlns:p14="http://schemas.microsoft.com/office/powerpoint/2010/main" xmlns="" val="366814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688" y="179512"/>
            <a:ext cx="5902577" cy="1754326"/>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Girl Guide Fun with </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Facebook</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116632" y="1933838"/>
            <a:ext cx="6624736" cy="1754326"/>
          </a:xfrm>
          <a:prstGeom prst="rect">
            <a:avLst/>
          </a:prstGeom>
          <a:noFill/>
        </p:spPr>
        <p:txBody>
          <a:bodyPr wrap="square" rtlCol="0">
            <a:spAutoFit/>
          </a:bodyPr>
          <a:lstStyle/>
          <a:p>
            <a:pPr algn="ctr"/>
            <a:r>
              <a:rPr lang="en-CA" dirty="0" smtClean="0"/>
              <a:t>Now that you have a Facebook Account you are ready to network with guiders around the world. You’ve opened a world of Possibilities for yourself. Explore and see what’s out there. Here are some Great examples of what you can do online, and some pages you may want to “like”. Once you “like” a page you will get updates when they update their page, or add anything to it. </a:t>
            </a:r>
            <a:endParaRPr lang="en-CA" dirty="0"/>
          </a:p>
        </p:txBody>
      </p:sp>
      <p:sp>
        <p:nvSpPr>
          <p:cNvPr id="5" name="TextBox 4"/>
          <p:cNvSpPr txBox="1"/>
          <p:nvPr/>
        </p:nvSpPr>
        <p:spPr>
          <a:xfrm>
            <a:off x="1808820" y="3851920"/>
            <a:ext cx="3240360" cy="1200329"/>
          </a:xfrm>
          <a:prstGeom prst="rect">
            <a:avLst/>
          </a:prstGeom>
          <a:solidFill>
            <a:schemeClr val="accent4">
              <a:lumMod val="60000"/>
              <a:lumOff val="40000"/>
            </a:schemeClr>
          </a:solidFill>
        </p:spPr>
        <p:txBody>
          <a:bodyPr wrap="square" rtlCol="0">
            <a:spAutoFit/>
          </a:bodyPr>
          <a:lstStyle/>
          <a:p>
            <a:pPr algn="ctr"/>
            <a:r>
              <a:rPr lang="en-CA" dirty="0" smtClean="0"/>
              <a:t>If you search the Girl Guides of Canada they have a page. </a:t>
            </a:r>
          </a:p>
          <a:p>
            <a:pPr algn="ctr"/>
            <a:r>
              <a:rPr lang="en-CA" dirty="0" smtClean="0"/>
              <a:t>Here is a sample of what they offer! </a:t>
            </a:r>
            <a:endParaRPr lang="en-CA"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478" y="5292080"/>
            <a:ext cx="6046787" cy="285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022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7738" y="2339752"/>
            <a:ext cx="4960937" cy="656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947738" y="179512"/>
            <a:ext cx="4934364"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Code of Conduct</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260648" y="1102842"/>
            <a:ext cx="6408712" cy="1200329"/>
          </a:xfrm>
          <a:prstGeom prst="rect">
            <a:avLst/>
          </a:prstGeom>
          <a:noFill/>
        </p:spPr>
        <p:txBody>
          <a:bodyPr wrap="square" rtlCol="0">
            <a:spAutoFit/>
          </a:bodyPr>
          <a:lstStyle/>
          <a:p>
            <a:pPr algn="ctr"/>
            <a:r>
              <a:rPr lang="en-CA" dirty="0" smtClean="0"/>
              <a:t>Before creating your Facebook Account and your Unit Group Page Please re-read the Code of Conduct to make sure you and your girls are within the parameters when using the group, wall and interacting. You want to ensure you are creating a safe place. </a:t>
            </a:r>
            <a:endParaRPr lang="en-CA" dirty="0"/>
          </a:p>
        </p:txBody>
      </p:sp>
    </p:spTree>
    <p:extLst>
      <p:ext uri="{BB962C8B-B14F-4D97-AF65-F5344CB8AC3E}">
        <p14:creationId xmlns:p14="http://schemas.microsoft.com/office/powerpoint/2010/main" xmlns="" val="1075000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632" y="179512"/>
            <a:ext cx="6624735" cy="1754326"/>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How to Create a</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Facebook Group</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332656" y="1933838"/>
            <a:ext cx="6192688" cy="646331"/>
          </a:xfrm>
          <a:prstGeom prst="rect">
            <a:avLst/>
          </a:prstGeom>
          <a:noFill/>
        </p:spPr>
        <p:txBody>
          <a:bodyPr wrap="square" rtlCol="0">
            <a:spAutoFit/>
          </a:bodyPr>
          <a:lstStyle/>
          <a:p>
            <a:r>
              <a:rPr lang="en-CA" dirty="0" smtClean="0"/>
              <a:t>Step 1: </a:t>
            </a:r>
          </a:p>
          <a:p>
            <a:r>
              <a:rPr lang="en-CA" dirty="0" smtClean="0"/>
              <a:t>Click on your Name in the Top left Corner of your page. </a:t>
            </a:r>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52736" y="2603578"/>
            <a:ext cx="4195763" cy="935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Notched Right Arrow 3"/>
          <p:cNvSpPr/>
          <p:nvPr/>
        </p:nvSpPr>
        <p:spPr>
          <a:xfrm>
            <a:off x="627318" y="2910246"/>
            <a:ext cx="1008112" cy="365610"/>
          </a:xfrm>
          <a:prstGeom prst="notch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332656" y="3538615"/>
            <a:ext cx="5904656" cy="646331"/>
          </a:xfrm>
          <a:prstGeom prst="rect">
            <a:avLst/>
          </a:prstGeom>
          <a:noFill/>
        </p:spPr>
        <p:txBody>
          <a:bodyPr wrap="square" rtlCol="0">
            <a:spAutoFit/>
          </a:bodyPr>
          <a:lstStyle/>
          <a:p>
            <a:r>
              <a:rPr lang="en-CA" dirty="0" smtClean="0"/>
              <a:t>Step 2:</a:t>
            </a:r>
          </a:p>
          <a:p>
            <a:r>
              <a:rPr lang="en-CA" dirty="0" smtClean="0"/>
              <a:t>Click on the “More” Menu Tab. </a:t>
            </a:r>
            <a:endParaRPr lang="en-CA"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300" y="4184947"/>
            <a:ext cx="5503367" cy="1467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Left Arrow 7"/>
          <p:cNvSpPr/>
          <p:nvPr/>
        </p:nvSpPr>
        <p:spPr>
          <a:xfrm>
            <a:off x="4365104" y="4499992"/>
            <a:ext cx="1512168" cy="418542"/>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404664" y="5868144"/>
            <a:ext cx="5832648" cy="646331"/>
          </a:xfrm>
          <a:prstGeom prst="rect">
            <a:avLst/>
          </a:prstGeom>
          <a:noFill/>
        </p:spPr>
        <p:txBody>
          <a:bodyPr wrap="square" rtlCol="0">
            <a:spAutoFit/>
          </a:bodyPr>
          <a:lstStyle/>
          <a:p>
            <a:r>
              <a:rPr lang="en-CA" dirty="0" smtClean="0"/>
              <a:t>Step 3: </a:t>
            </a:r>
            <a:br>
              <a:rPr lang="en-CA" dirty="0" smtClean="0"/>
            </a:br>
            <a:r>
              <a:rPr lang="en-CA" dirty="0" smtClean="0"/>
              <a:t>Click on the “Groups” drop down menu item. </a:t>
            </a:r>
            <a:endParaRPr lang="en-CA"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300" y="6514475"/>
            <a:ext cx="5505450" cy="146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Notched Right Arrow 10"/>
          <p:cNvSpPr/>
          <p:nvPr/>
        </p:nvSpPr>
        <p:spPr>
          <a:xfrm>
            <a:off x="2132856" y="7596336"/>
            <a:ext cx="1800200" cy="381814"/>
          </a:xfrm>
          <a:prstGeom prst="notch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4156267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632" y="-2774"/>
            <a:ext cx="6626225" cy="234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04664" y="1979712"/>
            <a:ext cx="6192688" cy="646331"/>
          </a:xfrm>
          <a:prstGeom prst="rect">
            <a:avLst/>
          </a:prstGeom>
          <a:noFill/>
        </p:spPr>
        <p:txBody>
          <a:bodyPr wrap="square" rtlCol="0">
            <a:spAutoFit/>
          </a:bodyPr>
          <a:lstStyle/>
          <a:p>
            <a:r>
              <a:rPr lang="en-CA" dirty="0" smtClean="0"/>
              <a:t>Step 4: </a:t>
            </a:r>
          </a:p>
          <a:p>
            <a:r>
              <a:rPr lang="en-CA" dirty="0" smtClean="0"/>
              <a:t>Click on the Create a Group Icon. </a:t>
            </a:r>
            <a:endParaRPr lang="en-CA"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0648" y="2626043"/>
            <a:ext cx="6132513" cy="1449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Notched Right Arrow 2"/>
          <p:cNvSpPr/>
          <p:nvPr/>
        </p:nvSpPr>
        <p:spPr>
          <a:xfrm>
            <a:off x="3573016" y="3563888"/>
            <a:ext cx="1512168" cy="360040"/>
          </a:xfrm>
          <a:prstGeom prst="notch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6739" y="5148064"/>
            <a:ext cx="3966009" cy="38561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60648" y="4283968"/>
            <a:ext cx="6132513" cy="1200329"/>
          </a:xfrm>
          <a:prstGeom prst="rect">
            <a:avLst/>
          </a:prstGeom>
          <a:noFill/>
        </p:spPr>
        <p:txBody>
          <a:bodyPr wrap="square" rtlCol="0">
            <a:spAutoFit/>
          </a:bodyPr>
          <a:lstStyle/>
          <a:p>
            <a:r>
              <a:rPr lang="en-CA" dirty="0" smtClean="0"/>
              <a:t>Step 5:</a:t>
            </a:r>
          </a:p>
          <a:p>
            <a:r>
              <a:rPr lang="en-CA" dirty="0" smtClean="0"/>
              <a:t>Fill out all the information that comes up on the Screen. Once Complete click “Create”. </a:t>
            </a:r>
          </a:p>
          <a:p>
            <a:r>
              <a:rPr lang="en-CA" dirty="0" smtClean="0"/>
              <a:t>  </a:t>
            </a:r>
            <a:endParaRPr lang="en-CA" dirty="0"/>
          </a:p>
        </p:txBody>
      </p:sp>
      <p:sp>
        <p:nvSpPr>
          <p:cNvPr id="5" name="Notched Right Arrow 4"/>
          <p:cNvSpPr/>
          <p:nvPr/>
        </p:nvSpPr>
        <p:spPr>
          <a:xfrm>
            <a:off x="2204864" y="8604448"/>
            <a:ext cx="1800200" cy="399785"/>
          </a:xfrm>
          <a:prstGeom prst="notched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1066458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688" y="107504"/>
            <a:ext cx="5907644" cy="1754326"/>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Create New Group</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Hints &amp; Information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190134" y="1865809"/>
            <a:ext cx="3384376" cy="2862322"/>
          </a:xfrm>
          <a:prstGeom prst="rect">
            <a:avLst/>
          </a:prstGeom>
          <a:noFill/>
        </p:spPr>
        <p:txBody>
          <a:bodyPr wrap="square" rtlCol="0">
            <a:spAutoFit/>
          </a:bodyPr>
          <a:lstStyle/>
          <a:p>
            <a:r>
              <a:rPr lang="en-CA" dirty="0" smtClean="0">
                <a:latin typeface="Bauhaus 93" pitchFamily="82" charset="0"/>
              </a:rPr>
              <a:t>Group Name:</a:t>
            </a:r>
          </a:p>
          <a:p>
            <a:pPr marL="285750" indent="-285750">
              <a:buFont typeface="Arial" charset="0"/>
              <a:buChar char="•"/>
            </a:pPr>
            <a:r>
              <a:rPr lang="en-CA" dirty="0" smtClean="0"/>
              <a:t>Create a Unique Group Name that will be easy for Girls and their parents to search. We Suggest adding the Division and Branch. </a:t>
            </a:r>
          </a:p>
          <a:p>
            <a:pPr marL="742950" lvl="1" indent="-285750">
              <a:buFont typeface="Arial" charset="0"/>
              <a:buChar char="•"/>
            </a:pPr>
            <a:r>
              <a:rPr lang="en-CA" dirty="0" smtClean="0"/>
              <a:t>Examples would include: 1</a:t>
            </a:r>
            <a:r>
              <a:rPr lang="en-CA" baseline="30000" dirty="0" smtClean="0"/>
              <a:t>st</a:t>
            </a:r>
            <a:r>
              <a:rPr lang="en-CA" dirty="0" smtClean="0"/>
              <a:t> Chestermere Girl Guides, or 1</a:t>
            </a:r>
            <a:r>
              <a:rPr lang="en-CA" baseline="30000" dirty="0" smtClean="0"/>
              <a:t>st</a:t>
            </a:r>
            <a:r>
              <a:rPr lang="en-CA" dirty="0" smtClean="0"/>
              <a:t> </a:t>
            </a:r>
            <a:r>
              <a:rPr lang="en-CA" dirty="0" err="1" smtClean="0"/>
              <a:t>Eastbow</a:t>
            </a:r>
            <a:r>
              <a:rPr lang="en-CA" dirty="0" smtClean="0"/>
              <a:t> Girl Guides. </a:t>
            </a:r>
          </a:p>
        </p:txBody>
      </p:sp>
      <p:sp>
        <p:nvSpPr>
          <p:cNvPr id="4" name="TextBox 3"/>
          <p:cNvSpPr txBox="1"/>
          <p:nvPr/>
        </p:nvSpPr>
        <p:spPr>
          <a:xfrm>
            <a:off x="3470636" y="4499992"/>
            <a:ext cx="3387364" cy="1754326"/>
          </a:xfrm>
          <a:prstGeom prst="rect">
            <a:avLst/>
          </a:prstGeom>
          <a:noFill/>
        </p:spPr>
        <p:txBody>
          <a:bodyPr wrap="square" rtlCol="0">
            <a:spAutoFit/>
          </a:bodyPr>
          <a:lstStyle/>
          <a:p>
            <a:r>
              <a:rPr lang="en-CA" dirty="0">
                <a:latin typeface="Bauhaus 93" pitchFamily="82" charset="0"/>
              </a:rPr>
              <a:t>Members:</a:t>
            </a:r>
          </a:p>
          <a:p>
            <a:pPr marL="285750" indent="-285750">
              <a:buFont typeface="Arial" charset="0"/>
              <a:buChar char="•"/>
            </a:pPr>
            <a:r>
              <a:rPr lang="en-CA" dirty="0" smtClean="0"/>
              <a:t>You can add Girls you already have on Facebook. </a:t>
            </a:r>
          </a:p>
          <a:p>
            <a:pPr marL="285750" indent="-285750">
              <a:buFont typeface="Arial" charset="0"/>
              <a:buChar char="•"/>
            </a:pPr>
            <a:r>
              <a:rPr lang="en-CA" dirty="0" smtClean="0"/>
              <a:t>Depending on the Group girls Can be asked to be added to the Group. </a:t>
            </a:r>
            <a:endParaRPr lang="en-CA" dirty="0"/>
          </a:p>
        </p:txBody>
      </p:sp>
      <p:sp>
        <p:nvSpPr>
          <p:cNvPr id="5" name="TextBox 4"/>
          <p:cNvSpPr txBox="1"/>
          <p:nvPr/>
        </p:nvSpPr>
        <p:spPr>
          <a:xfrm>
            <a:off x="620688" y="6482457"/>
            <a:ext cx="5256584" cy="2308324"/>
          </a:xfrm>
          <a:prstGeom prst="rect">
            <a:avLst/>
          </a:prstGeom>
          <a:noFill/>
        </p:spPr>
        <p:txBody>
          <a:bodyPr wrap="square" rtlCol="0">
            <a:spAutoFit/>
          </a:bodyPr>
          <a:lstStyle/>
          <a:p>
            <a:r>
              <a:rPr lang="en-CA" dirty="0">
                <a:latin typeface="Bauhaus 93" pitchFamily="82" charset="0"/>
              </a:rPr>
              <a:t>Group Privacy:</a:t>
            </a:r>
          </a:p>
          <a:p>
            <a:pPr marL="285750" indent="-285750">
              <a:buFont typeface="Arial" charset="0"/>
              <a:buChar char="•"/>
            </a:pPr>
            <a:r>
              <a:rPr lang="en-CA" dirty="0" smtClean="0"/>
              <a:t>To protect the girls this is very important. You likely do not want to have an “Open” Group – as you would have no control over whom can join. </a:t>
            </a:r>
          </a:p>
          <a:p>
            <a:pPr marL="285750" indent="-285750">
              <a:buFont typeface="Arial" charset="0"/>
              <a:buChar char="•"/>
            </a:pPr>
            <a:r>
              <a:rPr lang="en-CA" dirty="0" smtClean="0"/>
              <a:t>We suggest a Closed Group – this allows girls to search the group, and you as the Administrator  would have to approve members before they could see the photos, and wall. </a:t>
            </a:r>
            <a:endParaRPr lang="en-CA"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89040" y="2051720"/>
            <a:ext cx="2619375" cy="190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82322" y="4534881"/>
            <a:ext cx="1588314" cy="18638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7234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9063" y="-2773"/>
            <a:ext cx="6626225" cy="234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19063" y="3457040"/>
            <a:ext cx="6626225" cy="1477328"/>
          </a:xfrm>
          <a:prstGeom prst="rect">
            <a:avLst/>
          </a:prstGeom>
          <a:noFill/>
        </p:spPr>
        <p:txBody>
          <a:bodyPr wrap="square" rtlCol="0">
            <a:spAutoFit/>
          </a:bodyPr>
          <a:lstStyle/>
          <a:p>
            <a:r>
              <a:rPr lang="en-CA" dirty="0" smtClean="0"/>
              <a:t>Step 6: </a:t>
            </a:r>
          </a:p>
          <a:p>
            <a:r>
              <a:rPr lang="en-CA" dirty="0" smtClean="0"/>
              <a:t>Create an Icon – you can be creative and pick whichever one you want. Pick something fun, that helps depict the type of group you’re making. Hint: Once you’ve clicked an Icon – click Okay at that bottom. </a:t>
            </a:r>
            <a:endParaRPr lang="en-CA"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64023" y="5436096"/>
            <a:ext cx="2736303" cy="2051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7232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736" y="40611"/>
            <a:ext cx="4967835" cy="2585323"/>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Congratulations!</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You’ve Created a</a:t>
            </a:r>
          </a:p>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Facebook Group</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498462" y="2628613"/>
            <a:ext cx="5976664" cy="369332"/>
          </a:xfrm>
          <a:prstGeom prst="rect">
            <a:avLst/>
          </a:prstGeom>
          <a:noFill/>
        </p:spPr>
        <p:txBody>
          <a:bodyPr wrap="square" rtlCol="0">
            <a:spAutoFit/>
          </a:bodyPr>
          <a:lstStyle/>
          <a:p>
            <a:r>
              <a:rPr lang="en-CA" dirty="0" smtClean="0"/>
              <a:t>This is what your Group Page should look like right now! </a:t>
            </a:r>
            <a:endParaRPr lang="en-CA"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8813" y="4277320"/>
            <a:ext cx="5795963" cy="2351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Up Arrow 3"/>
          <p:cNvSpPr/>
          <p:nvPr/>
        </p:nvSpPr>
        <p:spPr>
          <a:xfrm>
            <a:off x="900692" y="5349031"/>
            <a:ext cx="288032" cy="2558752"/>
          </a:xfrm>
          <a:prstGeom prs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50761" y="7907783"/>
            <a:ext cx="2376264" cy="369332"/>
          </a:xfrm>
          <a:prstGeom prst="rect">
            <a:avLst/>
          </a:prstGeom>
          <a:noFill/>
        </p:spPr>
        <p:txBody>
          <a:bodyPr wrap="square" rtlCol="0">
            <a:spAutoFit/>
          </a:bodyPr>
          <a:lstStyle/>
          <a:p>
            <a:r>
              <a:rPr lang="en-CA" dirty="0" smtClean="0"/>
              <a:t>Name of your Group</a:t>
            </a:r>
            <a:endParaRPr lang="en-CA" dirty="0"/>
          </a:p>
        </p:txBody>
      </p:sp>
      <p:sp>
        <p:nvSpPr>
          <p:cNvPr id="6" name="TextBox 5"/>
          <p:cNvSpPr txBox="1"/>
          <p:nvPr/>
        </p:nvSpPr>
        <p:spPr>
          <a:xfrm>
            <a:off x="1412776" y="3379222"/>
            <a:ext cx="2880320" cy="369332"/>
          </a:xfrm>
          <a:prstGeom prst="rect">
            <a:avLst/>
          </a:prstGeom>
          <a:noFill/>
        </p:spPr>
        <p:txBody>
          <a:bodyPr wrap="square" rtlCol="0">
            <a:spAutoFit/>
          </a:bodyPr>
          <a:lstStyle/>
          <a:p>
            <a:r>
              <a:rPr lang="en-CA" dirty="0" smtClean="0"/>
              <a:t>Privacy level of your Group. </a:t>
            </a:r>
            <a:endParaRPr lang="en-CA" dirty="0"/>
          </a:p>
        </p:txBody>
      </p:sp>
      <p:sp>
        <p:nvSpPr>
          <p:cNvPr id="7" name="Down Arrow 6"/>
          <p:cNvSpPr/>
          <p:nvPr/>
        </p:nvSpPr>
        <p:spPr>
          <a:xfrm>
            <a:off x="1916832" y="3748554"/>
            <a:ext cx="288032" cy="139951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Elbow Connector 9"/>
          <p:cNvCxnSpPr/>
          <p:nvPr/>
        </p:nvCxnSpPr>
        <p:spPr>
          <a:xfrm rot="16200000" flipH="1">
            <a:off x="2568876" y="6440236"/>
            <a:ext cx="1720249" cy="1584176"/>
          </a:xfrm>
          <a:prstGeom prst="bentConnector3">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40968" y="8092449"/>
            <a:ext cx="2016224" cy="646331"/>
          </a:xfrm>
          <a:prstGeom prst="rect">
            <a:avLst/>
          </a:prstGeom>
          <a:noFill/>
        </p:spPr>
        <p:txBody>
          <a:bodyPr wrap="square" rtlCol="0">
            <a:spAutoFit/>
          </a:bodyPr>
          <a:lstStyle/>
          <a:p>
            <a:r>
              <a:rPr lang="en-CA" dirty="0" smtClean="0"/>
              <a:t>Group Wall. Where people will Post. </a:t>
            </a:r>
            <a:endParaRPr lang="en-CA" dirty="0"/>
          </a:p>
        </p:txBody>
      </p:sp>
      <p:sp>
        <p:nvSpPr>
          <p:cNvPr id="12" name="Bent-Up Arrow 11"/>
          <p:cNvSpPr/>
          <p:nvPr/>
        </p:nvSpPr>
        <p:spPr>
          <a:xfrm>
            <a:off x="3284984" y="3563888"/>
            <a:ext cx="1656184" cy="884421"/>
          </a:xfrm>
          <a:prstGeom prst="ben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4797152" y="3379222"/>
            <a:ext cx="1800200" cy="369332"/>
          </a:xfrm>
          <a:prstGeom prst="rect">
            <a:avLst/>
          </a:prstGeom>
          <a:noFill/>
        </p:spPr>
        <p:txBody>
          <a:bodyPr wrap="square" rtlCol="0">
            <a:spAutoFit/>
          </a:bodyPr>
          <a:lstStyle/>
          <a:p>
            <a:r>
              <a:rPr lang="en-CA" dirty="0" smtClean="0"/>
              <a:t>Group Members.</a:t>
            </a:r>
            <a:endParaRPr lang="en-CA" dirty="0"/>
          </a:p>
        </p:txBody>
      </p:sp>
    </p:spTree>
    <p:extLst>
      <p:ext uri="{BB962C8B-B14F-4D97-AF65-F5344CB8AC3E}">
        <p14:creationId xmlns:p14="http://schemas.microsoft.com/office/powerpoint/2010/main" xmlns="" val="222067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969472" cy="1754326"/>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Enhance your Facebook</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Group</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664" y="2555776"/>
            <a:ext cx="5795963" cy="1979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60648" y="1754326"/>
            <a:ext cx="6264696" cy="646331"/>
          </a:xfrm>
          <a:prstGeom prst="rect">
            <a:avLst/>
          </a:prstGeom>
          <a:noFill/>
        </p:spPr>
        <p:txBody>
          <a:bodyPr wrap="square" rtlCol="0">
            <a:spAutoFit/>
          </a:bodyPr>
          <a:lstStyle/>
          <a:p>
            <a:r>
              <a:rPr lang="en-CA" dirty="0" smtClean="0"/>
              <a:t>Step 1:</a:t>
            </a:r>
          </a:p>
          <a:p>
            <a:r>
              <a:rPr lang="en-CA" dirty="0" smtClean="0"/>
              <a:t>Click on the Wheel looking “Icon”. </a:t>
            </a:r>
            <a:endParaRPr lang="en-CA" dirty="0"/>
          </a:p>
        </p:txBody>
      </p:sp>
      <p:sp>
        <p:nvSpPr>
          <p:cNvPr id="4" name="TextBox 3"/>
          <p:cNvSpPr txBox="1"/>
          <p:nvPr/>
        </p:nvSpPr>
        <p:spPr>
          <a:xfrm>
            <a:off x="404664" y="5004048"/>
            <a:ext cx="4752528" cy="646331"/>
          </a:xfrm>
          <a:prstGeom prst="rect">
            <a:avLst/>
          </a:prstGeom>
          <a:noFill/>
        </p:spPr>
        <p:txBody>
          <a:bodyPr wrap="square" rtlCol="0">
            <a:spAutoFit/>
          </a:bodyPr>
          <a:lstStyle/>
          <a:p>
            <a:r>
              <a:rPr lang="en-CA" dirty="0" smtClean="0"/>
              <a:t>Step 2:</a:t>
            </a:r>
          </a:p>
          <a:p>
            <a:r>
              <a:rPr lang="en-CA" dirty="0" smtClean="0"/>
              <a:t>Click on “Edit Group Settings”. </a:t>
            </a:r>
          </a:p>
        </p:txBody>
      </p:sp>
      <p:cxnSp>
        <p:nvCxnSpPr>
          <p:cNvPr id="8" name="Straight Arrow Connector 7"/>
          <p:cNvCxnSpPr/>
          <p:nvPr/>
        </p:nvCxnSpPr>
        <p:spPr>
          <a:xfrm>
            <a:off x="3484736" y="2077491"/>
            <a:ext cx="2248520" cy="622301"/>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484736" y="3635896"/>
            <a:ext cx="1528440" cy="187220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8760" y="5898673"/>
            <a:ext cx="4729940" cy="27253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45949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175" y="-108520"/>
            <a:ext cx="7632700" cy="234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55811" y="1639228"/>
            <a:ext cx="6552728" cy="738664"/>
          </a:xfrm>
          <a:prstGeom prst="rect">
            <a:avLst/>
          </a:prstGeom>
          <a:noFill/>
        </p:spPr>
        <p:txBody>
          <a:bodyPr wrap="square" rtlCol="0">
            <a:spAutoFit/>
          </a:bodyPr>
          <a:lstStyle/>
          <a:p>
            <a:r>
              <a:rPr lang="en-CA" sz="1400" dirty="0" smtClean="0"/>
              <a:t>Step 3:</a:t>
            </a:r>
          </a:p>
          <a:p>
            <a:r>
              <a:rPr lang="en-CA" sz="1400" dirty="0" smtClean="0"/>
              <a:t>Under Membership Approvals – click “Any Member Can Add Members, but an Admin must approve them”. This makes it so you have to confirm all members. </a:t>
            </a:r>
            <a:endParaRPr lang="en-CA" sz="1400" dirty="0"/>
          </a:p>
        </p:txBody>
      </p:sp>
      <p:sp>
        <p:nvSpPr>
          <p:cNvPr id="3" name="TextBox 2"/>
          <p:cNvSpPr txBox="1"/>
          <p:nvPr/>
        </p:nvSpPr>
        <p:spPr>
          <a:xfrm>
            <a:off x="180782" y="4814193"/>
            <a:ext cx="6120680" cy="954107"/>
          </a:xfrm>
          <a:prstGeom prst="rect">
            <a:avLst/>
          </a:prstGeom>
          <a:noFill/>
        </p:spPr>
        <p:txBody>
          <a:bodyPr wrap="square" rtlCol="0">
            <a:spAutoFit/>
          </a:bodyPr>
          <a:lstStyle/>
          <a:p>
            <a:r>
              <a:rPr lang="en-CA" sz="1400" dirty="0" smtClean="0"/>
              <a:t>Step 4:</a:t>
            </a:r>
          </a:p>
          <a:p>
            <a:r>
              <a:rPr lang="en-CA" sz="1400" dirty="0" smtClean="0"/>
              <a:t>Group Address: You can create your group address – to make it easier to find you! The Group Address should be something relevant to the group – use the group name! </a:t>
            </a:r>
            <a:endParaRPr lang="en-CA" sz="1400" dirty="0"/>
          </a:p>
        </p:txBody>
      </p:sp>
      <p:sp>
        <p:nvSpPr>
          <p:cNvPr id="4" name="TextBox 3"/>
          <p:cNvSpPr txBox="1"/>
          <p:nvPr/>
        </p:nvSpPr>
        <p:spPr>
          <a:xfrm>
            <a:off x="172561" y="6713656"/>
            <a:ext cx="6264696" cy="738664"/>
          </a:xfrm>
          <a:prstGeom prst="rect">
            <a:avLst/>
          </a:prstGeom>
          <a:noFill/>
        </p:spPr>
        <p:txBody>
          <a:bodyPr wrap="square" rtlCol="0">
            <a:spAutoFit/>
          </a:bodyPr>
          <a:lstStyle/>
          <a:p>
            <a:r>
              <a:rPr lang="en-CA" sz="1400" dirty="0" smtClean="0"/>
              <a:t>Posting Permissions:</a:t>
            </a:r>
          </a:p>
          <a:p>
            <a:r>
              <a:rPr lang="en-CA" sz="1400" dirty="0" smtClean="0"/>
              <a:t>You will probably want an interactive Group – so leave this one as “Only Members can post in this group”. </a:t>
            </a:r>
            <a:endParaRPr lang="en-CA" sz="1400" dirty="0"/>
          </a:p>
        </p:txBody>
      </p:sp>
      <p:sp>
        <p:nvSpPr>
          <p:cNvPr id="5" name="TextBox 4"/>
          <p:cNvSpPr txBox="1"/>
          <p:nvPr/>
        </p:nvSpPr>
        <p:spPr>
          <a:xfrm>
            <a:off x="188640" y="7452320"/>
            <a:ext cx="6669360" cy="954107"/>
          </a:xfrm>
          <a:prstGeom prst="rect">
            <a:avLst/>
          </a:prstGeom>
          <a:noFill/>
        </p:spPr>
        <p:txBody>
          <a:bodyPr wrap="square" rtlCol="0">
            <a:spAutoFit/>
          </a:bodyPr>
          <a:lstStyle/>
          <a:p>
            <a:r>
              <a:rPr lang="en-CA" sz="1400" dirty="0" smtClean="0"/>
              <a:t>Post Approvals:</a:t>
            </a:r>
          </a:p>
          <a:p>
            <a:r>
              <a:rPr lang="en-CA" sz="1400" dirty="0" smtClean="0"/>
              <a:t>You can probably let all members add pictures and posts – you can always monitor the group wall to ensure everything is appropriate. You can always delete posts that are not appropriate. </a:t>
            </a:r>
            <a:endParaRPr lang="en-CA" sz="1400" dirty="0"/>
          </a:p>
        </p:txBody>
      </p:sp>
      <p:sp>
        <p:nvSpPr>
          <p:cNvPr id="6" name="TextBox 5"/>
          <p:cNvSpPr txBox="1"/>
          <p:nvPr/>
        </p:nvSpPr>
        <p:spPr>
          <a:xfrm>
            <a:off x="299827" y="8516362"/>
            <a:ext cx="6264696" cy="369332"/>
          </a:xfrm>
          <a:prstGeom prst="rect">
            <a:avLst/>
          </a:prstGeom>
          <a:solidFill>
            <a:schemeClr val="accent3">
              <a:lumMod val="60000"/>
              <a:lumOff val="40000"/>
            </a:schemeClr>
          </a:solidFill>
        </p:spPr>
        <p:txBody>
          <a:bodyPr wrap="square" rtlCol="0">
            <a:spAutoFit/>
          </a:bodyPr>
          <a:lstStyle/>
          <a:p>
            <a:pPr algn="ctr"/>
            <a:r>
              <a:rPr lang="en-CA" dirty="0" smtClean="0"/>
              <a:t>Click Save once all done. </a:t>
            </a:r>
            <a:endParaRPr lang="en-CA"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37879" y="2377892"/>
            <a:ext cx="3370882" cy="2436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188640" y="5817114"/>
            <a:ext cx="6264696" cy="738664"/>
          </a:xfrm>
          <a:prstGeom prst="rect">
            <a:avLst/>
          </a:prstGeom>
          <a:noFill/>
        </p:spPr>
        <p:txBody>
          <a:bodyPr wrap="square" rtlCol="0">
            <a:spAutoFit/>
          </a:bodyPr>
          <a:lstStyle/>
          <a:p>
            <a:r>
              <a:rPr lang="en-CA" sz="1400" dirty="0" smtClean="0"/>
              <a:t>Step 5: </a:t>
            </a:r>
          </a:p>
          <a:p>
            <a:r>
              <a:rPr lang="en-CA" sz="1400" dirty="0" smtClean="0"/>
              <a:t>Add a Group Description – what do you want the members to know? What is the purpose of the group? It can be as Long as you’d like! </a:t>
            </a:r>
            <a:endParaRPr lang="en-CA" sz="1400" dirty="0"/>
          </a:p>
        </p:txBody>
      </p:sp>
      <p:cxnSp>
        <p:nvCxnSpPr>
          <p:cNvPr id="15" name="Straight Arrow Connector 14"/>
          <p:cNvCxnSpPr/>
          <p:nvPr/>
        </p:nvCxnSpPr>
        <p:spPr>
          <a:xfrm flipH="1">
            <a:off x="2780928" y="2239393"/>
            <a:ext cx="2952328" cy="1108471"/>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908720" y="3596042"/>
            <a:ext cx="1728192" cy="1218151"/>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6200000" flipV="1">
            <a:off x="4261547" y="4171501"/>
            <a:ext cx="2334526" cy="1695363"/>
          </a:xfrm>
          <a:prstGeom prst="bentConnector3">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4358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6752" y="107504"/>
            <a:ext cx="4843442"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Table of Context</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188640" y="1907704"/>
            <a:ext cx="6552728" cy="5078313"/>
          </a:xfrm>
          <a:prstGeom prst="rect">
            <a:avLst/>
          </a:prstGeom>
          <a:noFill/>
        </p:spPr>
        <p:txBody>
          <a:bodyPr wrap="square" rtlCol="0">
            <a:spAutoFit/>
          </a:bodyPr>
          <a:lstStyle/>
          <a:p>
            <a:r>
              <a:rPr lang="en-CA" dirty="0" smtClean="0">
                <a:latin typeface="Algerian" pitchFamily="82" charset="0"/>
              </a:rPr>
              <a:t>1.1 – Review – What you know………………………….PG. 4-5</a:t>
            </a:r>
          </a:p>
          <a:p>
            <a:endParaRPr lang="en-CA" dirty="0" smtClean="0">
              <a:latin typeface="Algerian" pitchFamily="82" charset="0"/>
            </a:endParaRPr>
          </a:p>
          <a:p>
            <a:r>
              <a:rPr lang="en-CA" dirty="0" smtClean="0">
                <a:latin typeface="Algerian" pitchFamily="82" charset="0"/>
              </a:rPr>
              <a:t>1.2 –  How to Create a Facebook Account…….PG. 6</a:t>
            </a:r>
          </a:p>
          <a:p>
            <a:r>
              <a:rPr lang="en-CA" dirty="0" smtClean="0">
                <a:latin typeface="Algerian" pitchFamily="82" charset="0"/>
              </a:rPr>
              <a:t> </a:t>
            </a:r>
          </a:p>
          <a:p>
            <a:r>
              <a:rPr lang="en-CA" dirty="0" smtClean="0">
                <a:latin typeface="Algerian" pitchFamily="82" charset="0"/>
              </a:rPr>
              <a:t>1.3 – Forgotten Passwords……………………………..PG. 7</a:t>
            </a:r>
          </a:p>
          <a:p>
            <a:endParaRPr lang="en-CA" dirty="0" smtClean="0">
              <a:latin typeface="Algerian" pitchFamily="82" charset="0"/>
            </a:endParaRPr>
          </a:p>
          <a:p>
            <a:r>
              <a:rPr lang="en-CA" dirty="0" smtClean="0">
                <a:latin typeface="Algerian" pitchFamily="82" charset="0"/>
              </a:rPr>
              <a:t>1.4 – Creating your Profile……………………………..PG 8-12</a:t>
            </a:r>
          </a:p>
          <a:p>
            <a:endParaRPr lang="en-CA" dirty="0" smtClean="0">
              <a:latin typeface="Algerian" pitchFamily="82" charset="0"/>
            </a:endParaRPr>
          </a:p>
          <a:p>
            <a:r>
              <a:rPr lang="en-CA" dirty="0" smtClean="0">
                <a:latin typeface="Algerian" pitchFamily="82" charset="0"/>
              </a:rPr>
              <a:t>1.5 – How to Create a Facebook Group………….PG 13-17</a:t>
            </a:r>
          </a:p>
          <a:p>
            <a:endParaRPr lang="en-CA" dirty="0" smtClean="0">
              <a:latin typeface="Algerian" pitchFamily="82" charset="0"/>
            </a:endParaRPr>
          </a:p>
          <a:p>
            <a:r>
              <a:rPr lang="en-CA" dirty="0" smtClean="0">
                <a:latin typeface="Algerian" pitchFamily="82" charset="0"/>
              </a:rPr>
              <a:t>1.6 – Enhancing your Facebook Group……………PG 18-19</a:t>
            </a:r>
          </a:p>
          <a:p>
            <a:endParaRPr lang="en-CA" dirty="0" smtClean="0">
              <a:latin typeface="Algerian" pitchFamily="82" charset="0"/>
            </a:endParaRPr>
          </a:p>
          <a:p>
            <a:r>
              <a:rPr lang="en-CA" dirty="0" smtClean="0">
                <a:latin typeface="Algerian" pitchFamily="82" charset="0"/>
              </a:rPr>
              <a:t>1.7 – Adding Photos……………………………………………PG 20-23</a:t>
            </a:r>
          </a:p>
          <a:p>
            <a:endParaRPr lang="en-CA" dirty="0" smtClean="0">
              <a:latin typeface="Algerian" pitchFamily="82" charset="0"/>
            </a:endParaRPr>
          </a:p>
          <a:p>
            <a:r>
              <a:rPr lang="en-CA" dirty="0" smtClean="0">
                <a:latin typeface="Algerian" pitchFamily="82" charset="0"/>
              </a:rPr>
              <a:t>1.8 – Creating an Event……………………………………PG 24-27</a:t>
            </a:r>
          </a:p>
          <a:p>
            <a:endParaRPr lang="en-CA" dirty="0" smtClean="0">
              <a:latin typeface="Algerian" pitchFamily="82" charset="0"/>
            </a:endParaRPr>
          </a:p>
          <a:p>
            <a:r>
              <a:rPr lang="en-CA" dirty="0" smtClean="0">
                <a:latin typeface="Algerian" pitchFamily="82" charset="0"/>
              </a:rPr>
              <a:t>1.9 – Lesson Quiz………………………………………………..PG 28</a:t>
            </a:r>
          </a:p>
          <a:p>
            <a:endParaRPr lang="en-CA" dirty="0" smtClean="0"/>
          </a:p>
        </p:txBody>
      </p:sp>
    </p:spTree>
    <p:extLst>
      <p:ext uri="{BB962C8B-B14F-4D97-AF65-F5344CB8AC3E}">
        <p14:creationId xmlns:p14="http://schemas.microsoft.com/office/powerpoint/2010/main" xmlns="" val="236721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6752" y="107504"/>
            <a:ext cx="4679744"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Adding Pictures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915816"/>
            <a:ext cx="6552728" cy="1336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66949" y="1905963"/>
            <a:ext cx="6552728" cy="646331"/>
          </a:xfrm>
          <a:prstGeom prst="rect">
            <a:avLst/>
          </a:prstGeom>
          <a:noFill/>
        </p:spPr>
        <p:txBody>
          <a:bodyPr wrap="square" rtlCol="0">
            <a:spAutoFit/>
          </a:bodyPr>
          <a:lstStyle/>
          <a:p>
            <a:r>
              <a:rPr lang="en-CA" dirty="0" smtClean="0"/>
              <a:t>Step 1:</a:t>
            </a:r>
          </a:p>
          <a:p>
            <a:r>
              <a:rPr lang="en-CA" dirty="0" smtClean="0"/>
              <a:t>Click on the “Add Photo/Video”. </a:t>
            </a:r>
            <a:endParaRPr lang="en-CA" dirty="0"/>
          </a:p>
        </p:txBody>
      </p:sp>
      <p:sp>
        <p:nvSpPr>
          <p:cNvPr id="5" name="Left Arrow 4"/>
          <p:cNvSpPr/>
          <p:nvPr/>
        </p:nvSpPr>
        <p:spPr>
          <a:xfrm>
            <a:off x="2015625" y="3203848"/>
            <a:ext cx="1152128" cy="258611"/>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55057" y="4788024"/>
            <a:ext cx="6355323" cy="1477328"/>
          </a:xfrm>
          <a:prstGeom prst="rect">
            <a:avLst/>
          </a:prstGeom>
          <a:noFill/>
        </p:spPr>
        <p:txBody>
          <a:bodyPr wrap="square" rtlCol="0">
            <a:spAutoFit/>
          </a:bodyPr>
          <a:lstStyle/>
          <a:p>
            <a:r>
              <a:rPr lang="en-CA" dirty="0" smtClean="0"/>
              <a:t>Step 2:</a:t>
            </a:r>
          </a:p>
          <a:p>
            <a:r>
              <a:rPr lang="en-CA" dirty="0" smtClean="0"/>
              <a:t>You can decide to Create a Photo Album, or Upload individual Photos. A photo Album is a good idea if you are  adding multiple photos of a specific activity or camp. </a:t>
            </a:r>
            <a:r>
              <a:rPr lang="en-CA" dirty="0"/>
              <a:t> </a:t>
            </a:r>
            <a:r>
              <a:rPr lang="en-CA" dirty="0" smtClean="0"/>
              <a:t>For the purpose of your group you will likely want to create Albums! </a:t>
            </a:r>
            <a:endParaRPr lang="en-CA" dirty="0"/>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4911" y="7092280"/>
            <a:ext cx="6356804" cy="1380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9359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47864"/>
            <a:ext cx="6875463" cy="3236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688" y="-180528"/>
            <a:ext cx="5364163" cy="151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88640" y="1115616"/>
            <a:ext cx="6336704" cy="646331"/>
          </a:xfrm>
          <a:prstGeom prst="rect">
            <a:avLst/>
          </a:prstGeom>
          <a:noFill/>
        </p:spPr>
        <p:txBody>
          <a:bodyPr wrap="square" rtlCol="0">
            <a:spAutoFit/>
          </a:bodyPr>
          <a:lstStyle/>
          <a:p>
            <a:pPr algn="ctr"/>
            <a:r>
              <a:rPr lang="en-CA" dirty="0" smtClean="0"/>
              <a:t>Step 3:</a:t>
            </a:r>
          </a:p>
          <a:p>
            <a:pPr algn="ctr"/>
            <a:r>
              <a:rPr lang="en-CA" dirty="0" smtClean="0"/>
              <a:t>Fill out all the Information Needed. </a:t>
            </a:r>
            <a:endParaRPr lang="en-CA" dirty="0"/>
          </a:p>
        </p:txBody>
      </p:sp>
      <p:sp>
        <p:nvSpPr>
          <p:cNvPr id="3" name="TextBox 2"/>
          <p:cNvSpPr txBox="1"/>
          <p:nvPr/>
        </p:nvSpPr>
        <p:spPr>
          <a:xfrm>
            <a:off x="720207" y="2051720"/>
            <a:ext cx="2520280" cy="1477328"/>
          </a:xfrm>
          <a:prstGeom prst="rect">
            <a:avLst/>
          </a:prstGeom>
          <a:noFill/>
        </p:spPr>
        <p:txBody>
          <a:bodyPr wrap="square" rtlCol="0">
            <a:spAutoFit/>
          </a:bodyPr>
          <a:lstStyle/>
          <a:p>
            <a:pPr algn="ctr"/>
            <a:r>
              <a:rPr lang="en-CA" dirty="0" smtClean="0">
                <a:latin typeface="Colonna MT" pitchFamily="82" charset="0"/>
              </a:rPr>
              <a:t>You can write something about the album. What was Happening? What was the Event?</a:t>
            </a:r>
            <a:endParaRPr lang="en-CA" dirty="0">
              <a:latin typeface="Colonna MT" pitchFamily="82" charset="0"/>
            </a:endParaRPr>
          </a:p>
        </p:txBody>
      </p:sp>
      <p:sp>
        <p:nvSpPr>
          <p:cNvPr id="4" name="TextBox 3"/>
          <p:cNvSpPr txBox="1"/>
          <p:nvPr/>
        </p:nvSpPr>
        <p:spPr>
          <a:xfrm>
            <a:off x="3737894" y="5508104"/>
            <a:ext cx="2664296" cy="1477328"/>
          </a:xfrm>
          <a:prstGeom prst="rect">
            <a:avLst/>
          </a:prstGeom>
          <a:noFill/>
        </p:spPr>
        <p:txBody>
          <a:bodyPr wrap="square" rtlCol="0">
            <a:spAutoFit/>
          </a:bodyPr>
          <a:lstStyle/>
          <a:p>
            <a:pPr algn="ctr"/>
            <a:r>
              <a:rPr lang="en-CA" dirty="0">
                <a:latin typeface="Colonna MT" pitchFamily="82" charset="0"/>
              </a:rPr>
              <a:t>You can also comment on the picture themselves! What the people in the photos doing? And Funny comments. Be Creative</a:t>
            </a:r>
            <a:r>
              <a:rPr lang="en-CA" dirty="0" smtClean="0"/>
              <a:t>. </a:t>
            </a:r>
            <a:endParaRPr lang="en-CA" dirty="0"/>
          </a:p>
        </p:txBody>
      </p:sp>
      <p:sp>
        <p:nvSpPr>
          <p:cNvPr id="5" name="TextBox 4"/>
          <p:cNvSpPr txBox="1"/>
          <p:nvPr/>
        </p:nvSpPr>
        <p:spPr>
          <a:xfrm>
            <a:off x="3789040" y="4049668"/>
            <a:ext cx="2870399" cy="923330"/>
          </a:xfrm>
          <a:prstGeom prst="rect">
            <a:avLst/>
          </a:prstGeom>
          <a:noFill/>
        </p:spPr>
        <p:txBody>
          <a:bodyPr wrap="square" rtlCol="0">
            <a:spAutoFit/>
          </a:bodyPr>
          <a:lstStyle/>
          <a:p>
            <a:pPr algn="ctr"/>
            <a:r>
              <a:rPr lang="en-CA" dirty="0">
                <a:latin typeface="Colonna MT" pitchFamily="82" charset="0"/>
              </a:rPr>
              <a:t>Where were the pictures taken? A camp? Meeting Hall? </a:t>
            </a:r>
          </a:p>
        </p:txBody>
      </p:sp>
      <p:cxnSp>
        <p:nvCxnSpPr>
          <p:cNvPr id="12" name="Straight Arrow Connector 11"/>
          <p:cNvCxnSpPr/>
          <p:nvPr/>
        </p:nvCxnSpPr>
        <p:spPr>
          <a:xfrm flipH="1">
            <a:off x="1772816" y="3275856"/>
            <a:ext cx="936104" cy="43204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8640" y="6876256"/>
            <a:ext cx="3456384" cy="2031325"/>
          </a:xfrm>
          <a:prstGeom prst="rect">
            <a:avLst/>
          </a:prstGeom>
          <a:noFill/>
        </p:spPr>
        <p:txBody>
          <a:bodyPr wrap="square" rtlCol="0">
            <a:spAutoFit/>
          </a:bodyPr>
          <a:lstStyle/>
          <a:p>
            <a:pPr algn="ctr"/>
            <a:r>
              <a:rPr lang="en-CA" dirty="0">
                <a:latin typeface="Colonna MT" pitchFamily="82" charset="0"/>
              </a:rPr>
              <a:t>If you click the silhouette you can add group members into the picture. “</a:t>
            </a:r>
            <a:r>
              <a:rPr lang="en-CA" dirty="0" smtClean="0">
                <a:latin typeface="Colonna MT" pitchFamily="82" charset="0"/>
              </a:rPr>
              <a:t>Tagging</a:t>
            </a:r>
            <a:r>
              <a:rPr lang="en-CA" dirty="0">
                <a:latin typeface="Colonna MT" pitchFamily="82" charset="0"/>
              </a:rPr>
              <a:t>” members in the pictures alerts them they were in the picture. It also is a fun way to let everyone know who was in what pictures. </a:t>
            </a:r>
          </a:p>
        </p:txBody>
      </p:sp>
      <p:cxnSp>
        <p:nvCxnSpPr>
          <p:cNvPr id="15" name="Straight Arrow Connector 14"/>
          <p:cNvCxnSpPr/>
          <p:nvPr/>
        </p:nvCxnSpPr>
        <p:spPr>
          <a:xfrm flipV="1">
            <a:off x="4941168" y="3529048"/>
            <a:ext cx="128874" cy="52062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772816" y="5724128"/>
            <a:ext cx="2016224" cy="216024"/>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32656" y="6444208"/>
            <a:ext cx="1080120" cy="43204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3719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0648" y="2598192"/>
            <a:ext cx="6440066" cy="1355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8720" y="0"/>
            <a:ext cx="5364163" cy="151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76672" y="1331640"/>
            <a:ext cx="5400600" cy="923330"/>
          </a:xfrm>
          <a:prstGeom prst="rect">
            <a:avLst/>
          </a:prstGeom>
          <a:noFill/>
        </p:spPr>
        <p:txBody>
          <a:bodyPr wrap="square" rtlCol="0">
            <a:spAutoFit/>
          </a:bodyPr>
          <a:lstStyle/>
          <a:p>
            <a:pPr algn="ctr"/>
            <a:r>
              <a:rPr lang="en-CA" dirty="0" smtClean="0"/>
              <a:t>Step 4: </a:t>
            </a:r>
          </a:p>
          <a:p>
            <a:pPr algn="ctr"/>
            <a:r>
              <a:rPr lang="en-CA" dirty="0" smtClean="0"/>
              <a:t>Once you’ve added more Pictures you can “Post Photos” To make them visible in your Group! </a:t>
            </a:r>
            <a:endParaRPr lang="en-CA" dirty="0"/>
          </a:p>
        </p:txBody>
      </p:sp>
      <p:sp>
        <p:nvSpPr>
          <p:cNvPr id="4" name="Down Arrow 3"/>
          <p:cNvSpPr/>
          <p:nvPr/>
        </p:nvSpPr>
        <p:spPr>
          <a:xfrm>
            <a:off x="5517232" y="1979712"/>
            <a:ext cx="864096" cy="115212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6957" y="5148064"/>
            <a:ext cx="6353175" cy="3067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51370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053" y="1030834"/>
            <a:ext cx="5381666"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Girl Guide Policies</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658053" y="2699792"/>
            <a:ext cx="5760640" cy="3970318"/>
          </a:xfrm>
          <a:prstGeom prst="rect">
            <a:avLst/>
          </a:prstGeom>
          <a:noFill/>
        </p:spPr>
        <p:txBody>
          <a:bodyPr wrap="square" rtlCol="0">
            <a:spAutoFit/>
          </a:bodyPr>
          <a:lstStyle/>
          <a:p>
            <a:r>
              <a:rPr lang="en-CA" dirty="0" smtClean="0"/>
              <a:t>Don’t forget before posting ANY pictures you MUST have permission from ALL guardians. All Girl Members should already have a photograph disclosure contract filled out and sent back to the Girl Guides of Canada. </a:t>
            </a:r>
          </a:p>
          <a:p>
            <a:pPr marL="285750" indent="-285750">
              <a:buFont typeface="Arial" charset="0"/>
              <a:buChar char="•"/>
            </a:pPr>
            <a:r>
              <a:rPr lang="en-CA" dirty="0" smtClean="0"/>
              <a:t>This contract is filled out by the guardians at registration time. You should already know whom has given permission for their daughters photos to  be taken and who has not. </a:t>
            </a:r>
          </a:p>
          <a:p>
            <a:pPr marL="285750" indent="-285750">
              <a:buFont typeface="Arial" charset="0"/>
              <a:buChar char="•"/>
            </a:pPr>
            <a:r>
              <a:rPr lang="en-CA" dirty="0" smtClean="0"/>
              <a:t>Ensure you are being respectful to all girls. </a:t>
            </a:r>
          </a:p>
          <a:p>
            <a:pPr marL="742950" lvl="1" indent="-285750">
              <a:buFont typeface="Arial" charset="0"/>
              <a:buChar char="•"/>
            </a:pPr>
            <a:r>
              <a:rPr lang="en-CA" dirty="0" smtClean="0"/>
              <a:t>Remember some older girls might be self conscious and not want to be “Tagged” in photos.</a:t>
            </a:r>
          </a:p>
          <a:p>
            <a:pPr marL="742950" lvl="1" indent="-285750">
              <a:buFont typeface="Arial" charset="0"/>
              <a:buChar char="•"/>
            </a:pPr>
            <a:r>
              <a:rPr lang="en-CA" dirty="0" smtClean="0"/>
              <a:t>It might be a good idea to have the girls “tag” themselves in photos they want. Allow the girls to delete photos ONLY if they are in them.  </a:t>
            </a:r>
            <a:endParaRPr lang="en-CA"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1765" y="6034575"/>
            <a:ext cx="5373216" cy="3104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28346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5886" y="179512"/>
            <a:ext cx="5206875"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Creating an Event</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640" y="2051720"/>
            <a:ext cx="5795963" cy="197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88640" y="1259632"/>
            <a:ext cx="6480720" cy="646331"/>
          </a:xfrm>
          <a:prstGeom prst="rect">
            <a:avLst/>
          </a:prstGeom>
          <a:noFill/>
        </p:spPr>
        <p:txBody>
          <a:bodyPr wrap="square" rtlCol="0">
            <a:spAutoFit/>
          </a:bodyPr>
          <a:lstStyle/>
          <a:p>
            <a:r>
              <a:rPr lang="en-CA" dirty="0" smtClean="0"/>
              <a:t>Step 1: </a:t>
            </a:r>
          </a:p>
          <a:p>
            <a:r>
              <a:rPr lang="en-CA" dirty="0" smtClean="0"/>
              <a:t>Click on the Wheel Icon. </a:t>
            </a:r>
            <a:endParaRPr lang="en-CA" dirty="0"/>
          </a:p>
        </p:txBody>
      </p:sp>
      <p:sp>
        <p:nvSpPr>
          <p:cNvPr id="4" name="TextBox 3"/>
          <p:cNvSpPr txBox="1"/>
          <p:nvPr/>
        </p:nvSpPr>
        <p:spPr>
          <a:xfrm>
            <a:off x="332656" y="4427984"/>
            <a:ext cx="5651947" cy="646331"/>
          </a:xfrm>
          <a:prstGeom prst="rect">
            <a:avLst/>
          </a:prstGeom>
          <a:noFill/>
        </p:spPr>
        <p:txBody>
          <a:bodyPr wrap="square" rtlCol="0">
            <a:spAutoFit/>
          </a:bodyPr>
          <a:lstStyle/>
          <a:p>
            <a:r>
              <a:rPr lang="en-CA" dirty="0" smtClean="0"/>
              <a:t>Step 2:</a:t>
            </a:r>
          </a:p>
          <a:p>
            <a:r>
              <a:rPr lang="en-CA" dirty="0" smtClean="0"/>
              <a:t>Click on “Create Event” from the drop down menu!</a:t>
            </a:r>
            <a:endParaRPr lang="en-CA" dirty="0"/>
          </a:p>
        </p:txBody>
      </p:sp>
      <p:cxnSp>
        <p:nvCxnSpPr>
          <p:cNvPr id="6" name="Straight Arrow Connector 5"/>
          <p:cNvCxnSpPr/>
          <p:nvPr/>
        </p:nvCxnSpPr>
        <p:spPr>
          <a:xfrm>
            <a:off x="2564904" y="1763688"/>
            <a:ext cx="2880320" cy="288032"/>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005064" y="2627784"/>
            <a:ext cx="864096" cy="2123365"/>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32772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85665" y="2929992"/>
            <a:ext cx="3187700" cy="1865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5116" y="0"/>
            <a:ext cx="5883275"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88640" y="1008474"/>
            <a:ext cx="6336704" cy="646331"/>
          </a:xfrm>
          <a:prstGeom prst="rect">
            <a:avLst/>
          </a:prstGeom>
          <a:noFill/>
        </p:spPr>
        <p:txBody>
          <a:bodyPr wrap="square" rtlCol="0">
            <a:spAutoFit/>
          </a:bodyPr>
          <a:lstStyle/>
          <a:p>
            <a:pPr algn="ctr"/>
            <a:r>
              <a:rPr lang="en-CA" dirty="0" smtClean="0"/>
              <a:t>Step 3: </a:t>
            </a:r>
          </a:p>
          <a:p>
            <a:pPr algn="ctr"/>
            <a:r>
              <a:rPr lang="en-CA" dirty="0" smtClean="0"/>
              <a:t>Fill out all the necessary Information. Remember be specific. </a:t>
            </a:r>
            <a:endParaRPr lang="en-CA" dirty="0"/>
          </a:p>
        </p:txBody>
      </p:sp>
      <p:sp>
        <p:nvSpPr>
          <p:cNvPr id="3" name="TextBox 2"/>
          <p:cNvSpPr txBox="1"/>
          <p:nvPr/>
        </p:nvSpPr>
        <p:spPr>
          <a:xfrm>
            <a:off x="188640" y="2035168"/>
            <a:ext cx="2160240" cy="646331"/>
          </a:xfrm>
          <a:prstGeom prst="rect">
            <a:avLst/>
          </a:prstGeom>
          <a:noFill/>
        </p:spPr>
        <p:txBody>
          <a:bodyPr wrap="square" rtlCol="0">
            <a:spAutoFit/>
          </a:bodyPr>
          <a:lstStyle/>
          <a:p>
            <a:pPr algn="ctr"/>
            <a:r>
              <a:rPr lang="en-CA" dirty="0">
                <a:latin typeface="Baskerville Old Face" pitchFamily="18" charset="0"/>
              </a:rPr>
              <a:t>Name of the event. Ex. Survivor Camp</a:t>
            </a:r>
            <a:r>
              <a:rPr lang="en-CA" dirty="0" smtClean="0"/>
              <a:t>! </a:t>
            </a:r>
            <a:endParaRPr lang="en-CA" dirty="0"/>
          </a:p>
        </p:txBody>
      </p:sp>
      <p:sp>
        <p:nvSpPr>
          <p:cNvPr id="4" name="TextBox 3"/>
          <p:cNvSpPr txBox="1"/>
          <p:nvPr/>
        </p:nvSpPr>
        <p:spPr>
          <a:xfrm>
            <a:off x="3977244" y="1896669"/>
            <a:ext cx="2592288" cy="923330"/>
          </a:xfrm>
          <a:prstGeom prst="rect">
            <a:avLst/>
          </a:prstGeom>
          <a:noFill/>
        </p:spPr>
        <p:txBody>
          <a:bodyPr wrap="square" rtlCol="0">
            <a:spAutoFit/>
          </a:bodyPr>
          <a:lstStyle/>
          <a:p>
            <a:pPr algn="ctr"/>
            <a:r>
              <a:rPr lang="en-CA" dirty="0" smtClean="0">
                <a:latin typeface="Baskerville Old Face" pitchFamily="18" charset="0"/>
              </a:rPr>
              <a:t>Create the Details of your event. Remind the girls of Deadlines for Paper work</a:t>
            </a:r>
            <a:r>
              <a:rPr lang="en-CA" dirty="0" smtClean="0"/>
              <a:t>. </a:t>
            </a:r>
            <a:endParaRPr lang="en-CA" dirty="0"/>
          </a:p>
        </p:txBody>
      </p:sp>
      <p:sp>
        <p:nvSpPr>
          <p:cNvPr id="5" name="TextBox 4"/>
          <p:cNvSpPr txBox="1"/>
          <p:nvPr/>
        </p:nvSpPr>
        <p:spPr>
          <a:xfrm>
            <a:off x="-12247" y="7425063"/>
            <a:ext cx="6858000" cy="1077218"/>
          </a:xfrm>
          <a:prstGeom prst="rect">
            <a:avLst/>
          </a:prstGeom>
          <a:noFill/>
        </p:spPr>
        <p:txBody>
          <a:bodyPr wrap="square" rtlCol="0">
            <a:spAutoFit/>
          </a:bodyPr>
          <a:lstStyle/>
          <a:p>
            <a:pPr algn="ctr"/>
            <a:r>
              <a:rPr lang="en-CA" sz="1600" dirty="0" smtClean="0"/>
              <a:t>Remember that Creating a Facebook Event for a Guiding Event is supplemental to paperwork going home. ALL paperwork must be completed! All information must go home to the Parents. You cannot rely on Facebook to convey your messages. It is only a tool to enhance your information delivering. </a:t>
            </a:r>
            <a:endParaRPr lang="en-CA" sz="1600" dirty="0"/>
          </a:p>
        </p:txBody>
      </p:sp>
      <p:sp>
        <p:nvSpPr>
          <p:cNvPr id="6" name="TextBox 5"/>
          <p:cNvSpPr txBox="1"/>
          <p:nvPr/>
        </p:nvSpPr>
        <p:spPr>
          <a:xfrm>
            <a:off x="188640" y="5099863"/>
            <a:ext cx="2673970" cy="1200329"/>
          </a:xfrm>
          <a:prstGeom prst="rect">
            <a:avLst/>
          </a:prstGeom>
          <a:noFill/>
        </p:spPr>
        <p:txBody>
          <a:bodyPr wrap="square" rtlCol="0">
            <a:spAutoFit/>
          </a:bodyPr>
          <a:lstStyle/>
          <a:p>
            <a:pPr algn="ctr"/>
            <a:r>
              <a:rPr lang="en-CA" dirty="0">
                <a:latin typeface="Baskerville Old Face" pitchFamily="18" charset="0"/>
              </a:rPr>
              <a:t>Where is the event being held? Don’t include too much information – as you want to protect the girls. </a:t>
            </a:r>
          </a:p>
        </p:txBody>
      </p:sp>
      <p:sp>
        <p:nvSpPr>
          <p:cNvPr id="7" name="TextBox 6"/>
          <p:cNvSpPr txBox="1"/>
          <p:nvPr/>
        </p:nvSpPr>
        <p:spPr>
          <a:xfrm>
            <a:off x="3645024" y="5097729"/>
            <a:ext cx="3024336" cy="1200329"/>
          </a:xfrm>
          <a:prstGeom prst="rect">
            <a:avLst/>
          </a:prstGeom>
          <a:noFill/>
        </p:spPr>
        <p:txBody>
          <a:bodyPr wrap="square" rtlCol="0">
            <a:spAutoFit/>
          </a:bodyPr>
          <a:lstStyle/>
          <a:p>
            <a:pPr algn="ctr"/>
            <a:r>
              <a:rPr lang="en-CA" dirty="0" smtClean="0">
                <a:latin typeface="Baskerville Old Face" pitchFamily="18" charset="0"/>
              </a:rPr>
              <a:t>When is the event – make sure you complete this properly </a:t>
            </a:r>
            <a:r>
              <a:rPr lang="en-CA" dirty="0">
                <a:latin typeface="Baskerville Old Face" pitchFamily="18" charset="0"/>
              </a:rPr>
              <a:t>as</a:t>
            </a:r>
            <a:r>
              <a:rPr lang="en-CA" dirty="0" smtClean="0">
                <a:latin typeface="Baskerville Old Face" pitchFamily="18" charset="0"/>
              </a:rPr>
              <a:t> before the event the girls might refer back to this. </a:t>
            </a:r>
            <a:endParaRPr lang="en-CA" dirty="0">
              <a:latin typeface="Baskerville Old Face" pitchFamily="18" charset="0"/>
            </a:endParaRPr>
          </a:p>
        </p:txBody>
      </p:sp>
      <p:cxnSp>
        <p:nvCxnSpPr>
          <p:cNvPr id="9" name="Straight Arrow Connector 8"/>
          <p:cNvCxnSpPr/>
          <p:nvPr/>
        </p:nvCxnSpPr>
        <p:spPr>
          <a:xfrm>
            <a:off x="2204864" y="2358334"/>
            <a:ext cx="657746" cy="917522"/>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977244" y="2817095"/>
            <a:ext cx="1684004" cy="746793"/>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68760" y="3862648"/>
            <a:ext cx="1264977" cy="1237215"/>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212976" y="4067944"/>
            <a:ext cx="576064" cy="144016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434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19897" y="6030416"/>
            <a:ext cx="1389355" cy="14129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TextBox 15"/>
          <p:cNvSpPr txBox="1"/>
          <p:nvPr/>
        </p:nvSpPr>
        <p:spPr>
          <a:xfrm>
            <a:off x="188640" y="8676456"/>
            <a:ext cx="6480720" cy="369332"/>
          </a:xfrm>
          <a:prstGeom prst="rect">
            <a:avLst/>
          </a:prstGeom>
          <a:solidFill>
            <a:schemeClr val="accent3">
              <a:lumMod val="60000"/>
              <a:lumOff val="40000"/>
            </a:schemeClr>
          </a:solidFill>
        </p:spPr>
        <p:txBody>
          <a:bodyPr wrap="square" rtlCol="0">
            <a:spAutoFit/>
          </a:bodyPr>
          <a:lstStyle/>
          <a:p>
            <a:pPr algn="ctr"/>
            <a:r>
              <a:rPr lang="en-CA" dirty="0" smtClean="0"/>
              <a:t>When done Click “Create” </a:t>
            </a:r>
            <a:endParaRPr lang="en-CA" dirty="0"/>
          </a:p>
        </p:txBody>
      </p:sp>
    </p:spTree>
    <p:extLst>
      <p:ext uri="{BB962C8B-B14F-4D97-AF65-F5344CB8AC3E}">
        <p14:creationId xmlns:p14="http://schemas.microsoft.com/office/powerpoint/2010/main" xmlns="" val="1428258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6712" y="107504"/>
            <a:ext cx="5206875"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Creating an Event</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332656" y="1115616"/>
            <a:ext cx="6120680" cy="1200329"/>
          </a:xfrm>
          <a:prstGeom prst="rect">
            <a:avLst/>
          </a:prstGeom>
          <a:noFill/>
        </p:spPr>
        <p:txBody>
          <a:bodyPr wrap="square" rtlCol="0">
            <a:spAutoFit/>
          </a:bodyPr>
          <a:lstStyle/>
          <a:p>
            <a:r>
              <a:rPr lang="en-CA" dirty="0" smtClean="0"/>
              <a:t>Step 4: </a:t>
            </a:r>
          </a:p>
          <a:p>
            <a:r>
              <a:rPr lang="en-CA" dirty="0" smtClean="0"/>
              <a:t>Add a Picture to your event! </a:t>
            </a:r>
          </a:p>
          <a:p>
            <a:pPr marL="285750" indent="-285750">
              <a:buFont typeface="Arial" charset="0"/>
              <a:buChar char="•"/>
            </a:pPr>
            <a:r>
              <a:rPr lang="en-CA" dirty="0" smtClean="0"/>
              <a:t>Click “Add Event Photo” this can be any photo. We recommend it be something that relates to your theme! </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80" y="2330477"/>
            <a:ext cx="5253037" cy="100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Left Arrow 3"/>
          <p:cNvSpPr/>
          <p:nvPr/>
        </p:nvSpPr>
        <p:spPr>
          <a:xfrm>
            <a:off x="5801717" y="2195736"/>
            <a:ext cx="864096" cy="864096"/>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332656" y="3491880"/>
            <a:ext cx="5901109" cy="2031325"/>
          </a:xfrm>
          <a:prstGeom prst="rect">
            <a:avLst/>
          </a:prstGeom>
          <a:noFill/>
        </p:spPr>
        <p:txBody>
          <a:bodyPr wrap="square" rtlCol="0">
            <a:spAutoFit/>
          </a:bodyPr>
          <a:lstStyle/>
          <a:p>
            <a:r>
              <a:rPr lang="en-CA" dirty="0" smtClean="0"/>
              <a:t>Step 5: </a:t>
            </a:r>
            <a:br>
              <a:rPr lang="en-CA" dirty="0" smtClean="0"/>
            </a:br>
            <a:r>
              <a:rPr lang="en-CA" dirty="0" smtClean="0"/>
              <a:t>Then from the drop down menu click on where you want to pick the picture from. </a:t>
            </a:r>
          </a:p>
          <a:p>
            <a:pPr marL="285750" indent="-285750">
              <a:buFont typeface="Arial" charset="0"/>
              <a:buChar char="•"/>
            </a:pPr>
            <a:r>
              <a:rPr lang="en-CA" dirty="0" smtClean="0"/>
              <a:t>Choose from my Photos means you are going to pick a photo that you have already uploaded to the group. </a:t>
            </a:r>
          </a:p>
          <a:p>
            <a:pPr marL="285750" indent="-285750">
              <a:buFont typeface="Arial" charset="0"/>
              <a:buChar char="•"/>
            </a:pPr>
            <a:r>
              <a:rPr lang="en-CA" dirty="0" smtClean="0"/>
              <a:t>Upload a Photo means you are going to be picking a photo that you have saved from your computer. </a:t>
            </a:r>
            <a:endParaRPr lang="en-CA" dirty="0"/>
          </a:p>
        </p:txBody>
      </p:sp>
      <p:sp>
        <p:nvSpPr>
          <p:cNvPr id="6" name="TextBox 5"/>
          <p:cNvSpPr txBox="1"/>
          <p:nvPr/>
        </p:nvSpPr>
        <p:spPr>
          <a:xfrm>
            <a:off x="188639" y="8211233"/>
            <a:ext cx="6477173" cy="923330"/>
          </a:xfrm>
          <a:prstGeom prst="rect">
            <a:avLst/>
          </a:prstGeom>
          <a:noFill/>
        </p:spPr>
        <p:txBody>
          <a:bodyPr wrap="square" rtlCol="0">
            <a:spAutoFit/>
          </a:bodyPr>
          <a:lstStyle/>
          <a:p>
            <a:pPr algn="ctr"/>
            <a:r>
              <a:rPr lang="en-CA" dirty="0" smtClean="0"/>
              <a:t>Before you start to Create an event – go to Google Images and Save an Image you want to use! Then when you Choose from my photos the photo you want to save is already saved! </a:t>
            </a:r>
            <a:endParaRPr lang="en-CA" dirty="0"/>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77116" y="7189985"/>
            <a:ext cx="1107467" cy="1126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23257" y="5292080"/>
            <a:ext cx="2142556" cy="1141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39969" y="6588224"/>
            <a:ext cx="2336800" cy="742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332656" y="5862853"/>
            <a:ext cx="3816424" cy="923330"/>
          </a:xfrm>
          <a:prstGeom prst="rect">
            <a:avLst/>
          </a:prstGeom>
          <a:noFill/>
        </p:spPr>
        <p:txBody>
          <a:bodyPr wrap="square" rtlCol="0">
            <a:spAutoFit/>
          </a:bodyPr>
          <a:lstStyle/>
          <a:p>
            <a:r>
              <a:rPr lang="en-CA" dirty="0" smtClean="0"/>
              <a:t>Step 6:</a:t>
            </a:r>
            <a:br>
              <a:rPr lang="en-CA" dirty="0" smtClean="0"/>
            </a:br>
            <a:r>
              <a:rPr lang="en-CA" dirty="0" smtClean="0"/>
              <a:t>Once you have chosen a photo – Save Changes</a:t>
            </a:r>
            <a:endParaRPr lang="en-CA" dirty="0"/>
          </a:p>
        </p:txBody>
      </p:sp>
      <p:sp>
        <p:nvSpPr>
          <p:cNvPr id="8" name="Left Arrow 7"/>
          <p:cNvSpPr/>
          <p:nvPr/>
        </p:nvSpPr>
        <p:spPr>
          <a:xfrm>
            <a:off x="3789040" y="6786183"/>
            <a:ext cx="1008112" cy="544991"/>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xmlns="" val="1840539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0728" y="107504"/>
            <a:ext cx="5206875"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Creatin</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 an Event</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188640" y="1115616"/>
            <a:ext cx="6552728" cy="646331"/>
          </a:xfrm>
          <a:prstGeom prst="rect">
            <a:avLst/>
          </a:prstGeom>
          <a:noFill/>
        </p:spPr>
        <p:txBody>
          <a:bodyPr wrap="square" rtlCol="0">
            <a:spAutoFit/>
          </a:bodyPr>
          <a:lstStyle/>
          <a:p>
            <a:pPr algn="ctr"/>
            <a:r>
              <a:rPr lang="en-CA" dirty="0" smtClean="0"/>
              <a:t>Here are some Sample Event Pages from some other Guiding Groups on Facebook. </a:t>
            </a:r>
            <a:endParaRPr lang="en-CA"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3325" y="4748300"/>
            <a:ext cx="3508193" cy="303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5140" y="1719084"/>
            <a:ext cx="3359727"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32656" y="7956376"/>
            <a:ext cx="6264696" cy="369332"/>
          </a:xfrm>
          <a:prstGeom prst="rect">
            <a:avLst/>
          </a:prstGeom>
          <a:noFill/>
        </p:spPr>
        <p:txBody>
          <a:bodyPr wrap="square" rtlCol="0">
            <a:spAutoFit/>
          </a:bodyPr>
          <a:lstStyle/>
          <a:p>
            <a:pPr algn="ctr"/>
            <a:r>
              <a:rPr lang="en-CA" dirty="0" smtClean="0"/>
              <a:t>Which do  you like best? Why?</a:t>
            </a:r>
            <a:endParaRPr lang="en-CA" dirty="0"/>
          </a:p>
        </p:txBody>
      </p:sp>
    </p:spTree>
    <p:extLst>
      <p:ext uri="{BB962C8B-B14F-4D97-AF65-F5344CB8AC3E}">
        <p14:creationId xmlns:p14="http://schemas.microsoft.com/office/powerpoint/2010/main" xmlns="" val="2327274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2816" y="107504"/>
            <a:ext cx="3570208"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Lesson Quiz</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0" y="1014574"/>
            <a:ext cx="3384376" cy="1231106"/>
          </a:xfrm>
          <a:prstGeom prst="rect">
            <a:avLst/>
          </a:prstGeom>
          <a:solidFill>
            <a:schemeClr val="bg1"/>
          </a:solidFill>
        </p:spPr>
        <p:txBody>
          <a:bodyPr wrap="square" rtlCol="0">
            <a:spAutoFit/>
          </a:bodyPr>
          <a:lstStyle/>
          <a:p>
            <a:r>
              <a:rPr lang="en-CA" dirty="0" smtClean="0"/>
              <a:t>1</a:t>
            </a:r>
            <a:r>
              <a:rPr lang="en-CA" sz="1400" dirty="0" smtClean="0"/>
              <a:t>) To Log into Facebook you need:</a:t>
            </a:r>
          </a:p>
          <a:p>
            <a:pPr marL="342900" indent="-342900">
              <a:buAutoNum type="alphaLcParenR"/>
            </a:pPr>
            <a:r>
              <a:rPr lang="en-CA" sz="1400" dirty="0" smtClean="0"/>
              <a:t>Login &amp; Password</a:t>
            </a:r>
          </a:p>
          <a:p>
            <a:pPr marL="342900" indent="-342900">
              <a:buAutoNum type="alphaLcParenR"/>
            </a:pPr>
            <a:r>
              <a:rPr lang="en-CA" sz="1400" dirty="0" smtClean="0"/>
              <a:t>Name &amp; Password</a:t>
            </a:r>
          </a:p>
          <a:p>
            <a:pPr marL="342900" indent="-342900">
              <a:buAutoNum type="alphaLcParenR"/>
            </a:pPr>
            <a:r>
              <a:rPr lang="en-CA" sz="1400" dirty="0" smtClean="0"/>
              <a:t>Name &amp; Email</a:t>
            </a:r>
          </a:p>
          <a:p>
            <a:pPr marL="342900" indent="-342900">
              <a:buAutoNum type="alphaLcParenR"/>
            </a:pPr>
            <a:r>
              <a:rPr lang="en-CA" sz="1400" dirty="0" smtClean="0"/>
              <a:t>Email &amp; Login</a:t>
            </a:r>
            <a:endParaRPr lang="en-CA" sz="1400" dirty="0"/>
          </a:p>
        </p:txBody>
      </p:sp>
      <p:sp>
        <p:nvSpPr>
          <p:cNvPr id="4" name="TextBox 3"/>
          <p:cNvSpPr txBox="1"/>
          <p:nvPr/>
        </p:nvSpPr>
        <p:spPr>
          <a:xfrm>
            <a:off x="30596" y="2261940"/>
            <a:ext cx="3556105" cy="1169551"/>
          </a:xfrm>
          <a:prstGeom prst="rect">
            <a:avLst/>
          </a:prstGeom>
          <a:solidFill>
            <a:schemeClr val="bg1"/>
          </a:solidFill>
        </p:spPr>
        <p:txBody>
          <a:bodyPr wrap="square" rtlCol="0">
            <a:spAutoFit/>
          </a:bodyPr>
          <a:lstStyle/>
          <a:p>
            <a:r>
              <a:rPr lang="en-CA" sz="1400" dirty="0" smtClean="0"/>
              <a:t>2) To create a Facebook Group you first need. </a:t>
            </a:r>
          </a:p>
          <a:p>
            <a:pPr marL="342900" indent="-342900">
              <a:buAutoNum type="alphaLcParenR"/>
            </a:pPr>
            <a:r>
              <a:rPr lang="en-CA" sz="1400" dirty="0" smtClean="0"/>
              <a:t>A Facebook Account. </a:t>
            </a:r>
          </a:p>
          <a:p>
            <a:pPr marL="342900" indent="-342900">
              <a:buAutoNum type="alphaLcParenR"/>
            </a:pPr>
            <a:r>
              <a:rPr lang="en-CA" sz="1400" dirty="0" smtClean="0"/>
              <a:t>Friends</a:t>
            </a:r>
          </a:p>
          <a:p>
            <a:pPr marL="342900" indent="-342900">
              <a:buAutoNum type="alphaLcParenR"/>
            </a:pPr>
            <a:r>
              <a:rPr lang="en-CA" sz="1400" dirty="0" smtClean="0"/>
              <a:t>A Credit Card</a:t>
            </a:r>
          </a:p>
          <a:p>
            <a:pPr marL="342900" indent="-342900">
              <a:buAutoNum type="alphaLcParenR"/>
            </a:pPr>
            <a:r>
              <a:rPr lang="en-CA" sz="1400" dirty="0" smtClean="0"/>
              <a:t>Phone number</a:t>
            </a:r>
            <a:endParaRPr lang="en-CA" sz="1400" dirty="0"/>
          </a:p>
        </p:txBody>
      </p:sp>
      <p:sp>
        <p:nvSpPr>
          <p:cNvPr id="5" name="TextBox 4"/>
          <p:cNvSpPr txBox="1"/>
          <p:nvPr/>
        </p:nvSpPr>
        <p:spPr>
          <a:xfrm>
            <a:off x="0" y="3431491"/>
            <a:ext cx="3301895" cy="1231106"/>
          </a:xfrm>
          <a:prstGeom prst="rect">
            <a:avLst/>
          </a:prstGeom>
          <a:solidFill>
            <a:schemeClr val="bg1"/>
          </a:solidFill>
        </p:spPr>
        <p:txBody>
          <a:bodyPr wrap="square" rtlCol="0">
            <a:spAutoFit/>
          </a:bodyPr>
          <a:lstStyle/>
          <a:p>
            <a:r>
              <a:rPr lang="en-CA" dirty="0" smtClean="0"/>
              <a:t>3</a:t>
            </a:r>
            <a:r>
              <a:rPr lang="en-CA" sz="1400" dirty="0" smtClean="0"/>
              <a:t>) Which is not a group privacy setting?</a:t>
            </a:r>
          </a:p>
          <a:p>
            <a:pPr marL="342900" indent="-342900">
              <a:buAutoNum type="alphaLcParenR"/>
            </a:pPr>
            <a:r>
              <a:rPr lang="en-CA" sz="1400" dirty="0" smtClean="0"/>
              <a:t>Closed</a:t>
            </a:r>
          </a:p>
          <a:p>
            <a:pPr marL="342900" indent="-342900">
              <a:buAutoNum type="alphaLcParenR"/>
            </a:pPr>
            <a:r>
              <a:rPr lang="en-CA" sz="1400" dirty="0" smtClean="0"/>
              <a:t>Private</a:t>
            </a:r>
          </a:p>
          <a:p>
            <a:pPr marL="342900" indent="-342900">
              <a:buAutoNum type="alphaLcParenR"/>
            </a:pPr>
            <a:r>
              <a:rPr lang="en-CA" sz="1400" dirty="0" smtClean="0"/>
              <a:t>Open</a:t>
            </a:r>
          </a:p>
          <a:p>
            <a:pPr marL="342900" indent="-342900">
              <a:buAutoNum type="alphaLcParenR"/>
            </a:pPr>
            <a:r>
              <a:rPr lang="en-CA" sz="1400" dirty="0" smtClean="0"/>
              <a:t>Secret</a:t>
            </a:r>
            <a:endParaRPr lang="en-CA" sz="1400" dirty="0"/>
          </a:p>
        </p:txBody>
      </p:sp>
      <p:sp>
        <p:nvSpPr>
          <p:cNvPr id="6" name="TextBox 5"/>
          <p:cNvSpPr txBox="1"/>
          <p:nvPr/>
        </p:nvSpPr>
        <p:spPr>
          <a:xfrm>
            <a:off x="54086" y="4690724"/>
            <a:ext cx="3532615" cy="1231106"/>
          </a:xfrm>
          <a:prstGeom prst="rect">
            <a:avLst/>
          </a:prstGeom>
          <a:solidFill>
            <a:schemeClr val="bg1"/>
          </a:solidFill>
        </p:spPr>
        <p:txBody>
          <a:bodyPr wrap="square" rtlCol="0">
            <a:spAutoFit/>
          </a:bodyPr>
          <a:lstStyle/>
          <a:p>
            <a:r>
              <a:rPr lang="en-CA" dirty="0" smtClean="0"/>
              <a:t>4) </a:t>
            </a:r>
            <a:r>
              <a:rPr lang="en-CA" sz="1400" dirty="0" smtClean="0"/>
              <a:t>Your Group Address is decided by</a:t>
            </a:r>
          </a:p>
          <a:p>
            <a:pPr marL="342900" indent="-342900">
              <a:buAutoNum type="alphaLcParenR"/>
            </a:pPr>
            <a:r>
              <a:rPr lang="en-CA" sz="1400" dirty="0" smtClean="0"/>
              <a:t>Facebook assigns it at random</a:t>
            </a:r>
          </a:p>
          <a:p>
            <a:pPr marL="342900" indent="-342900">
              <a:buAutoNum type="alphaLcParenR"/>
            </a:pPr>
            <a:r>
              <a:rPr lang="en-CA" sz="1400" dirty="0" smtClean="0"/>
              <a:t>There is no group address</a:t>
            </a:r>
          </a:p>
          <a:p>
            <a:pPr marL="342900" indent="-342900">
              <a:buAutoNum type="alphaLcParenR"/>
            </a:pPr>
            <a:r>
              <a:rPr lang="en-CA" sz="1400" dirty="0" smtClean="0"/>
              <a:t>You create your group address</a:t>
            </a:r>
          </a:p>
          <a:p>
            <a:pPr marL="342900" indent="-342900">
              <a:buAutoNum type="alphaLcParenR"/>
            </a:pPr>
            <a:r>
              <a:rPr lang="en-CA" sz="1400" dirty="0" smtClean="0"/>
              <a:t>Your group name is your group address</a:t>
            </a:r>
            <a:endParaRPr lang="en-CA" sz="1400" dirty="0"/>
          </a:p>
        </p:txBody>
      </p:sp>
      <p:sp>
        <p:nvSpPr>
          <p:cNvPr id="7" name="TextBox 6"/>
          <p:cNvSpPr txBox="1"/>
          <p:nvPr/>
        </p:nvSpPr>
        <p:spPr>
          <a:xfrm>
            <a:off x="0" y="5921830"/>
            <a:ext cx="3301894" cy="800219"/>
          </a:xfrm>
          <a:prstGeom prst="rect">
            <a:avLst/>
          </a:prstGeom>
          <a:solidFill>
            <a:schemeClr val="bg1"/>
          </a:solidFill>
        </p:spPr>
        <p:txBody>
          <a:bodyPr wrap="square" rtlCol="0">
            <a:spAutoFit/>
          </a:bodyPr>
          <a:lstStyle/>
          <a:p>
            <a:r>
              <a:rPr lang="en-CA" dirty="0" smtClean="0"/>
              <a:t>5) </a:t>
            </a:r>
            <a:r>
              <a:rPr lang="en-CA" sz="1400" dirty="0" smtClean="0"/>
              <a:t>You should Tag ALL Girls in Photos</a:t>
            </a:r>
          </a:p>
          <a:p>
            <a:pPr marL="342900" indent="-342900">
              <a:buAutoNum type="alphaLcParenR"/>
            </a:pPr>
            <a:r>
              <a:rPr lang="en-CA" sz="1400" dirty="0" smtClean="0"/>
              <a:t>True</a:t>
            </a:r>
          </a:p>
          <a:p>
            <a:pPr marL="342900" indent="-342900">
              <a:buAutoNum type="alphaLcParenR"/>
            </a:pPr>
            <a:r>
              <a:rPr lang="en-CA" sz="1400" dirty="0" smtClean="0"/>
              <a:t>False</a:t>
            </a:r>
            <a:endParaRPr lang="en-CA" sz="1400" dirty="0"/>
          </a:p>
        </p:txBody>
      </p:sp>
      <p:sp>
        <p:nvSpPr>
          <p:cNvPr id="8" name="TextBox 7"/>
          <p:cNvSpPr txBox="1"/>
          <p:nvPr/>
        </p:nvSpPr>
        <p:spPr>
          <a:xfrm>
            <a:off x="348436" y="7073897"/>
            <a:ext cx="6048672" cy="369332"/>
          </a:xfrm>
          <a:prstGeom prst="rect">
            <a:avLst/>
          </a:prstGeom>
          <a:noFill/>
        </p:spPr>
        <p:txBody>
          <a:bodyPr wrap="square" rtlCol="0">
            <a:spAutoFit/>
          </a:bodyPr>
          <a:lstStyle/>
          <a:p>
            <a:r>
              <a:rPr lang="en-CA" dirty="0" smtClean="0"/>
              <a:t>6) In your Opinion what creates a great Facebook Group? </a:t>
            </a:r>
            <a:endParaRPr lang="en-CA" dirty="0"/>
          </a:p>
        </p:txBody>
      </p:sp>
    </p:spTree>
    <p:extLst>
      <p:ext uri="{BB962C8B-B14F-4D97-AF65-F5344CB8AC3E}">
        <p14:creationId xmlns:p14="http://schemas.microsoft.com/office/powerpoint/2010/main" xmlns="" val="3071907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442" y="467544"/>
            <a:ext cx="3194336"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Evaluation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404664" y="1475656"/>
            <a:ext cx="6192688" cy="923330"/>
          </a:xfrm>
          <a:prstGeom prst="rect">
            <a:avLst/>
          </a:prstGeom>
          <a:noFill/>
        </p:spPr>
        <p:txBody>
          <a:bodyPr wrap="square" rtlCol="0">
            <a:spAutoFit/>
          </a:bodyPr>
          <a:lstStyle/>
          <a:p>
            <a:pPr algn="ctr"/>
            <a:r>
              <a:rPr lang="en-CA" dirty="0" smtClean="0"/>
              <a:t>Now that you have created your own Facebook Page there are a couple things you should do to ensure you get credit for this lesson. </a:t>
            </a:r>
            <a:endParaRPr lang="en-CA" dirty="0"/>
          </a:p>
        </p:txBody>
      </p:sp>
      <p:sp>
        <p:nvSpPr>
          <p:cNvPr id="4" name="TextBox 3"/>
          <p:cNvSpPr txBox="1"/>
          <p:nvPr/>
        </p:nvSpPr>
        <p:spPr>
          <a:xfrm>
            <a:off x="1304764" y="2627784"/>
            <a:ext cx="4392488" cy="2862322"/>
          </a:xfrm>
          <a:prstGeom prst="rect">
            <a:avLst/>
          </a:prstGeom>
          <a:noFill/>
        </p:spPr>
        <p:txBody>
          <a:bodyPr wrap="square" rtlCol="0">
            <a:spAutoFit/>
          </a:bodyPr>
          <a:lstStyle/>
          <a:p>
            <a:pPr marL="342900" indent="-342900">
              <a:buAutoNum type="arabicPeriod"/>
            </a:pPr>
            <a:r>
              <a:rPr lang="en-CA" dirty="0" smtClean="0"/>
              <a:t>Make sure you send the link to your Facebook page and completed Quiz to your Division Commissioner. </a:t>
            </a:r>
          </a:p>
          <a:p>
            <a:pPr marL="342900" indent="-342900">
              <a:buAutoNum type="arabicPeriod"/>
            </a:pPr>
            <a:r>
              <a:rPr lang="en-CA" dirty="0" smtClean="0"/>
              <a:t>Make sure you send the link to your Facebook Page and completed Quiz to your area Commissioner. </a:t>
            </a:r>
          </a:p>
          <a:p>
            <a:pPr marL="342900" indent="-342900">
              <a:buAutoNum type="arabicPeriod"/>
            </a:pPr>
            <a:r>
              <a:rPr lang="en-CA" dirty="0" smtClean="0"/>
              <a:t>Please add your Instructor (whom you should have already “Friended” to your group) so they can offer you their feedback!</a:t>
            </a:r>
            <a:endParaRPr lang="en-CA" dirty="0"/>
          </a:p>
        </p:txBody>
      </p:sp>
    </p:spTree>
    <p:extLst>
      <p:ext uri="{BB962C8B-B14F-4D97-AF65-F5344CB8AC3E}">
        <p14:creationId xmlns:p14="http://schemas.microsoft.com/office/powerpoint/2010/main" xmlns="" val="176171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0866" y="0"/>
            <a:ext cx="3773341"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Introduction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597693" y="899592"/>
            <a:ext cx="5832648" cy="7971413"/>
          </a:xfrm>
          <a:prstGeom prst="rect">
            <a:avLst/>
          </a:prstGeom>
          <a:noFill/>
        </p:spPr>
        <p:txBody>
          <a:bodyPr wrap="square" rtlCol="0">
            <a:spAutoFit/>
          </a:bodyPr>
          <a:lstStyle/>
          <a:p>
            <a:pPr algn="ctr"/>
            <a:r>
              <a:rPr lang="en-CA" sz="1600" dirty="0" smtClean="0"/>
              <a:t>Welcome! Before starting this lesson please ensure you have completed the previous lesson “Internet Safety”. It is important to know how to keep your Girl Guides safe while you take them on our Facebook Journey. </a:t>
            </a:r>
          </a:p>
          <a:p>
            <a:pPr algn="ctr"/>
            <a:endParaRPr lang="en-CA" sz="1600" dirty="0"/>
          </a:p>
          <a:p>
            <a:pPr algn="ctr"/>
            <a:r>
              <a:rPr lang="en-CA" sz="1600" dirty="0" smtClean="0"/>
              <a:t>It is VERY important that you speak to the parents in one of your Parent meetings prior to creating your Facebook Group. Some may be strongly against their ward being on Facebook. You do not want to alienate anyone. Some Helpful tips would be to propose adding the Parents to Facebook, and then to allow their daughters to view the Group. </a:t>
            </a:r>
            <a:r>
              <a:rPr lang="en-CA" sz="1600" dirty="0"/>
              <a:t> </a:t>
            </a:r>
            <a:r>
              <a:rPr lang="en-CA" sz="1600" dirty="0" smtClean="0"/>
              <a:t>In the ever evolving world of Social Media most parents are on Facebook. This Facebook Group can serve as the reminder they need for meetings and outings. </a:t>
            </a:r>
          </a:p>
          <a:p>
            <a:pPr algn="ctr"/>
            <a:endParaRPr lang="en-CA" sz="1600" dirty="0"/>
          </a:p>
          <a:p>
            <a:pPr algn="ctr"/>
            <a:r>
              <a:rPr lang="en-CA" sz="1600" dirty="0" smtClean="0"/>
              <a:t>Social Media is a great tool in delivering your message to parents and girls quickly and effectively. It also serves as a great platform to illustrate all you do in the group to the parents. Parents can keep up to date, and Girls can document their fun! </a:t>
            </a:r>
          </a:p>
          <a:p>
            <a:pPr algn="ctr"/>
            <a:endParaRPr lang="en-CA" sz="1600" dirty="0"/>
          </a:p>
          <a:p>
            <a:pPr algn="ctr"/>
            <a:r>
              <a:rPr lang="en-CA" sz="1600" dirty="0" smtClean="0"/>
              <a:t>We encourage you to go through the steps with the lesson plan. At the end of every section you can see what your own page should look like. </a:t>
            </a:r>
          </a:p>
          <a:p>
            <a:pPr algn="ctr"/>
            <a:endParaRPr lang="en-CA" sz="1600" dirty="0"/>
          </a:p>
          <a:p>
            <a:pPr algn="ctr"/>
            <a:r>
              <a:rPr lang="en-CA" sz="1600" dirty="0" smtClean="0"/>
              <a:t>Before you start this lesson please join the Facebook Forum in the Girl Guides of Canada Members’ Zone! You can find some members that are taking, or have taken this course! Share your ideas, experiences and questions!</a:t>
            </a:r>
          </a:p>
          <a:p>
            <a:pPr algn="ctr"/>
            <a:endParaRPr lang="en-CA" sz="1600" dirty="0"/>
          </a:p>
          <a:p>
            <a:pPr algn="ctr"/>
            <a:r>
              <a:rPr lang="en-CA" sz="1600" dirty="0" smtClean="0"/>
              <a:t>At the end of this lesson  you will have a fully functioning Facebook Account, Group, and know how to create Events! </a:t>
            </a:r>
          </a:p>
          <a:p>
            <a:pPr algn="ctr"/>
            <a:endParaRPr lang="en-CA" sz="1600" dirty="0"/>
          </a:p>
          <a:p>
            <a:pPr algn="ctr"/>
            <a:r>
              <a:rPr lang="en-CA" sz="1600" dirty="0" smtClean="0"/>
              <a:t>Be Creative and Have Fun! </a:t>
            </a:r>
            <a:endParaRPr lang="en-CA" sz="1600" dirty="0"/>
          </a:p>
        </p:txBody>
      </p:sp>
    </p:spTree>
    <p:extLst>
      <p:ext uri="{BB962C8B-B14F-4D97-AF65-F5344CB8AC3E}">
        <p14:creationId xmlns:p14="http://schemas.microsoft.com/office/powerpoint/2010/main" xmlns="" val="150722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00" y="27732"/>
            <a:ext cx="7007560"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Review What you Know</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260648" y="959095"/>
            <a:ext cx="6408712" cy="923330"/>
          </a:xfrm>
          <a:prstGeom prst="rect">
            <a:avLst/>
          </a:prstGeom>
          <a:noFill/>
        </p:spPr>
        <p:txBody>
          <a:bodyPr wrap="square" rtlCol="0">
            <a:spAutoFit/>
          </a:bodyPr>
          <a:lstStyle/>
          <a:p>
            <a:pPr algn="ctr"/>
            <a:r>
              <a:rPr lang="en-CA" dirty="0" smtClean="0"/>
              <a:t>Complete the Multiple Choice Answers below. Check your Answers on Page 3. If you score below 4/5 we would recommend you to review the Module on Internet Safety! </a:t>
            </a:r>
            <a:endParaRPr lang="en-CA" dirty="0"/>
          </a:p>
        </p:txBody>
      </p:sp>
      <p:sp>
        <p:nvSpPr>
          <p:cNvPr id="4" name="TextBox 3"/>
          <p:cNvSpPr txBox="1"/>
          <p:nvPr/>
        </p:nvSpPr>
        <p:spPr>
          <a:xfrm>
            <a:off x="116632" y="1936050"/>
            <a:ext cx="3096344" cy="923330"/>
          </a:xfrm>
          <a:prstGeom prst="rect">
            <a:avLst/>
          </a:prstGeom>
          <a:solidFill>
            <a:schemeClr val="accent5">
              <a:lumMod val="20000"/>
              <a:lumOff val="80000"/>
            </a:schemeClr>
          </a:solidFill>
        </p:spPr>
        <p:txBody>
          <a:bodyPr wrap="square" rtlCol="0">
            <a:spAutoFit/>
          </a:bodyPr>
          <a:lstStyle/>
          <a:p>
            <a:r>
              <a:rPr lang="en-CA" dirty="0" smtClean="0"/>
              <a:t>Question 1:</a:t>
            </a:r>
          </a:p>
          <a:p>
            <a:r>
              <a:rPr lang="en-CA" dirty="0" smtClean="0"/>
              <a:t>How old does a Girl Need to be to sign up For Facebook?</a:t>
            </a:r>
          </a:p>
        </p:txBody>
      </p:sp>
      <p:sp>
        <p:nvSpPr>
          <p:cNvPr id="5" name="TextBox 4"/>
          <p:cNvSpPr txBox="1"/>
          <p:nvPr/>
        </p:nvSpPr>
        <p:spPr>
          <a:xfrm>
            <a:off x="3327473" y="2401344"/>
            <a:ext cx="3312368" cy="923330"/>
          </a:xfrm>
          <a:prstGeom prst="rect">
            <a:avLst/>
          </a:prstGeom>
          <a:solidFill>
            <a:schemeClr val="accent4">
              <a:lumMod val="20000"/>
              <a:lumOff val="80000"/>
            </a:schemeClr>
          </a:solidFill>
        </p:spPr>
        <p:txBody>
          <a:bodyPr wrap="square" rtlCol="0">
            <a:spAutoFit/>
          </a:bodyPr>
          <a:lstStyle/>
          <a:p>
            <a:r>
              <a:rPr lang="en-CA" dirty="0" smtClean="0"/>
              <a:t>Question 2: </a:t>
            </a:r>
          </a:p>
          <a:p>
            <a:r>
              <a:rPr lang="en-CA" dirty="0" smtClean="0"/>
              <a:t>Should kids meet friends they’ve met online?  </a:t>
            </a:r>
            <a:endParaRPr lang="en-CA" dirty="0"/>
          </a:p>
        </p:txBody>
      </p:sp>
      <p:sp>
        <p:nvSpPr>
          <p:cNvPr id="6" name="TextBox 5"/>
          <p:cNvSpPr txBox="1"/>
          <p:nvPr/>
        </p:nvSpPr>
        <p:spPr>
          <a:xfrm>
            <a:off x="120261" y="3168223"/>
            <a:ext cx="3096344" cy="1200329"/>
          </a:xfrm>
          <a:prstGeom prst="rect">
            <a:avLst/>
          </a:prstGeom>
          <a:solidFill>
            <a:schemeClr val="accent2">
              <a:lumMod val="20000"/>
              <a:lumOff val="80000"/>
            </a:schemeClr>
          </a:solidFill>
        </p:spPr>
        <p:txBody>
          <a:bodyPr wrap="square" rtlCol="0">
            <a:spAutoFit/>
          </a:bodyPr>
          <a:lstStyle/>
          <a:p>
            <a:r>
              <a:rPr lang="en-CA" dirty="0" smtClean="0"/>
              <a:t>Question 3: </a:t>
            </a:r>
          </a:p>
          <a:p>
            <a:r>
              <a:rPr lang="en-CA" dirty="0" smtClean="0"/>
              <a:t>How can a Girl Guide ensure her Facebook Account is “Safe”?</a:t>
            </a:r>
            <a:endParaRPr lang="en-CA" dirty="0"/>
          </a:p>
        </p:txBody>
      </p:sp>
      <p:sp>
        <p:nvSpPr>
          <p:cNvPr id="8" name="TextBox 7"/>
          <p:cNvSpPr txBox="1"/>
          <p:nvPr/>
        </p:nvSpPr>
        <p:spPr>
          <a:xfrm>
            <a:off x="3329832" y="4139952"/>
            <a:ext cx="3226680" cy="1200329"/>
          </a:xfrm>
          <a:prstGeom prst="rect">
            <a:avLst/>
          </a:prstGeom>
          <a:solidFill>
            <a:schemeClr val="accent3">
              <a:lumMod val="20000"/>
              <a:lumOff val="80000"/>
            </a:schemeClr>
          </a:solidFill>
        </p:spPr>
        <p:txBody>
          <a:bodyPr wrap="square" rtlCol="0">
            <a:spAutoFit/>
          </a:bodyPr>
          <a:lstStyle/>
          <a:p>
            <a:r>
              <a:rPr lang="en-CA" dirty="0" smtClean="0"/>
              <a:t>Question 4:</a:t>
            </a:r>
          </a:p>
          <a:p>
            <a:r>
              <a:rPr lang="en-CA" dirty="0" smtClean="0"/>
              <a:t>Where is the safest place for a computer in a house with Children?</a:t>
            </a:r>
            <a:endParaRPr lang="en-CA" dirty="0"/>
          </a:p>
        </p:txBody>
      </p:sp>
      <p:sp>
        <p:nvSpPr>
          <p:cNvPr id="9" name="TextBox 8"/>
          <p:cNvSpPr txBox="1"/>
          <p:nvPr/>
        </p:nvSpPr>
        <p:spPr>
          <a:xfrm>
            <a:off x="130212" y="5004048"/>
            <a:ext cx="3069184" cy="1200329"/>
          </a:xfrm>
          <a:prstGeom prst="rect">
            <a:avLst/>
          </a:prstGeom>
          <a:solidFill>
            <a:schemeClr val="accent6">
              <a:lumMod val="20000"/>
              <a:lumOff val="80000"/>
            </a:schemeClr>
          </a:solidFill>
        </p:spPr>
        <p:txBody>
          <a:bodyPr wrap="square" rtlCol="0">
            <a:spAutoFit/>
          </a:bodyPr>
          <a:lstStyle/>
          <a:p>
            <a:r>
              <a:rPr lang="en-CA" dirty="0" smtClean="0"/>
              <a:t>Question 5:</a:t>
            </a:r>
          </a:p>
          <a:p>
            <a:r>
              <a:rPr lang="en-CA" dirty="0" smtClean="0"/>
              <a:t>When Talking to Children about Internet Safety one should include:</a:t>
            </a:r>
            <a:endParaRPr lang="en-CA"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5180" y="6372200"/>
            <a:ext cx="5715000" cy="2476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75294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0728" y="179512"/>
            <a:ext cx="5133713"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How Did You Do?</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260648" y="1102842"/>
            <a:ext cx="6480720" cy="1477328"/>
          </a:xfrm>
          <a:prstGeom prst="rect">
            <a:avLst/>
          </a:prstGeom>
          <a:noFill/>
        </p:spPr>
        <p:txBody>
          <a:bodyPr wrap="square" rtlCol="0">
            <a:spAutoFit/>
          </a:bodyPr>
          <a:lstStyle/>
          <a:p>
            <a:pPr algn="ctr"/>
            <a:r>
              <a:rPr lang="en-CA" dirty="0" smtClean="0"/>
              <a:t>Correct Answers should have included most of the information listed below. How well did you do? If you need a refresher please go back to your Internet Safety Module! Remember it’s your Girl Guides who will benefit </a:t>
            </a:r>
            <a:r>
              <a:rPr lang="en-CA" dirty="0" smtClean="0">
                <a:sym typeface="Wingdings" pitchFamily="2" charset="2"/>
              </a:rPr>
              <a:t></a:t>
            </a:r>
            <a:br>
              <a:rPr lang="en-CA" dirty="0" smtClean="0">
                <a:sym typeface="Wingdings" pitchFamily="2" charset="2"/>
              </a:rPr>
            </a:br>
            <a:endParaRPr lang="en-CA" dirty="0"/>
          </a:p>
        </p:txBody>
      </p:sp>
      <p:sp>
        <p:nvSpPr>
          <p:cNvPr id="4" name="TextBox 3"/>
          <p:cNvSpPr txBox="1"/>
          <p:nvPr/>
        </p:nvSpPr>
        <p:spPr>
          <a:xfrm>
            <a:off x="236821" y="2411760"/>
            <a:ext cx="6336704" cy="1815882"/>
          </a:xfrm>
          <a:prstGeom prst="rect">
            <a:avLst/>
          </a:prstGeom>
          <a:noFill/>
        </p:spPr>
        <p:txBody>
          <a:bodyPr wrap="square" rtlCol="0">
            <a:spAutoFit/>
          </a:bodyPr>
          <a:lstStyle/>
          <a:p>
            <a:r>
              <a:rPr lang="en-CA" sz="1400" dirty="0" smtClean="0"/>
              <a:t>Question 1:</a:t>
            </a:r>
            <a:br>
              <a:rPr lang="en-CA" sz="1400" dirty="0" smtClean="0"/>
            </a:br>
            <a:r>
              <a:rPr lang="en-CA" sz="1400" dirty="0" smtClean="0"/>
              <a:t>According to Facebook, all Facebook users must be a minimum of 13 years old. Did you know that once you put your age in Facebook you cannot change it. That means if an 11 year old lies and says they are 13 when they are 16 it will say they are 18! Parents should ALWAYS know what their child is doing online. Before inviting the Girls to the Facebook Group make sure you invite the parents, and inform them of the group! They might not want their 13 year old on Facebook – you don’t want to alienate any girls! </a:t>
            </a:r>
            <a:endParaRPr lang="en-CA" sz="1400" dirty="0"/>
          </a:p>
        </p:txBody>
      </p:sp>
      <p:sp>
        <p:nvSpPr>
          <p:cNvPr id="5" name="TextBox 4"/>
          <p:cNvSpPr txBox="1"/>
          <p:nvPr/>
        </p:nvSpPr>
        <p:spPr>
          <a:xfrm>
            <a:off x="276178" y="4355976"/>
            <a:ext cx="6120680" cy="954107"/>
          </a:xfrm>
          <a:prstGeom prst="rect">
            <a:avLst/>
          </a:prstGeom>
          <a:noFill/>
        </p:spPr>
        <p:txBody>
          <a:bodyPr wrap="square" rtlCol="0">
            <a:spAutoFit/>
          </a:bodyPr>
          <a:lstStyle/>
          <a:p>
            <a:r>
              <a:rPr lang="en-CA" sz="1400" dirty="0" smtClean="0"/>
              <a:t>Question 2:</a:t>
            </a:r>
          </a:p>
          <a:p>
            <a:r>
              <a:rPr lang="en-CA" sz="1400" dirty="0" smtClean="0"/>
              <a:t>Children should NEVER meet people they have met online, especially alone. Remember if you choose to do Online </a:t>
            </a:r>
            <a:r>
              <a:rPr lang="en-CA" sz="1400" dirty="0" err="1" smtClean="0"/>
              <a:t>Penpals</a:t>
            </a:r>
            <a:r>
              <a:rPr lang="en-CA" sz="1400" dirty="0" smtClean="0"/>
              <a:t> – make sure all kids know that meeting their </a:t>
            </a:r>
            <a:r>
              <a:rPr lang="en-CA" sz="1400" dirty="0" err="1" smtClean="0"/>
              <a:t>penpal</a:t>
            </a:r>
            <a:r>
              <a:rPr lang="en-CA" sz="1400" dirty="0" smtClean="0"/>
              <a:t> is also off limits. Unless their guardians know about. </a:t>
            </a:r>
            <a:endParaRPr lang="en-CA" sz="1400" dirty="0"/>
          </a:p>
        </p:txBody>
      </p:sp>
      <p:sp>
        <p:nvSpPr>
          <p:cNvPr id="6" name="TextBox 5"/>
          <p:cNvSpPr txBox="1"/>
          <p:nvPr/>
        </p:nvSpPr>
        <p:spPr>
          <a:xfrm>
            <a:off x="236821" y="5490808"/>
            <a:ext cx="6073027" cy="954107"/>
          </a:xfrm>
          <a:prstGeom prst="rect">
            <a:avLst/>
          </a:prstGeom>
          <a:noFill/>
        </p:spPr>
        <p:txBody>
          <a:bodyPr wrap="square" rtlCol="0">
            <a:spAutoFit/>
          </a:bodyPr>
          <a:lstStyle/>
          <a:p>
            <a:r>
              <a:rPr lang="en-CA" sz="1400" dirty="0" smtClean="0"/>
              <a:t>Question 3:</a:t>
            </a:r>
          </a:p>
          <a:p>
            <a:r>
              <a:rPr lang="en-CA" sz="1400" dirty="0" smtClean="0"/>
              <a:t>Girls Should tell their parents. Kids under 18 should have heightened Privacy Settings. You can set your Facebook Privacy settings so no one can see you or search you. </a:t>
            </a:r>
            <a:endParaRPr lang="en-CA" sz="1400" dirty="0"/>
          </a:p>
        </p:txBody>
      </p:sp>
      <p:sp>
        <p:nvSpPr>
          <p:cNvPr id="7" name="TextBox 6"/>
          <p:cNvSpPr txBox="1"/>
          <p:nvPr/>
        </p:nvSpPr>
        <p:spPr>
          <a:xfrm>
            <a:off x="260648" y="6732240"/>
            <a:ext cx="6001019" cy="954107"/>
          </a:xfrm>
          <a:prstGeom prst="rect">
            <a:avLst/>
          </a:prstGeom>
          <a:noFill/>
        </p:spPr>
        <p:txBody>
          <a:bodyPr wrap="square" rtlCol="0">
            <a:spAutoFit/>
          </a:bodyPr>
          <a:lstStyle/>
          <a:p>
            <a:r>
              <a:rPr lang="en-CA" sz="1400" dirty="0" smtClean="0"/>
              <a:t>Question 4: </a:t>
            </a:r>
          </a:p>
          <a:p>
            <a:r>
              <a:rPr lang="en-CA" sz="1400" dirty="0" smtClean="0"/>
              <a:t>The safest place for a computer in a household is in a public area; such as kitchen, living room or office. No child under the age of 18 should be allowed to be on the internet privately. </a:t>
            </a:r>
            <a:endParaRPr lang="en-CA" sz="1400" dirty="0"/>
          </a:p>
        </p:txBody>
      </p:sp>
      <p:sp>
        <p:nvSpPr>
          <p:cNvPr id="8" name="TextBox 7"/>
          <p:cNvSpPr txBox="1"/>
          <p:nvPr/>
        </p:nvSpPr>
        <p:spPr>
          <a:xfrm>
            <a:off x="260648" y="7876076"/>
            <a:ext cx="6264696" cy="954107"/>
          </a:xfrm>
          <a:prstGeom prst="rect">
            <a:avLst/>
          </a:prstGeom>
          <a:noFill/>
        </p:spPr>
        <p:txBody>
          <a:bodyPr wrap="square" rtlCol="0">
            <a:spAutoFit/>
          </a:bodyPr>
          <a:lstStyle/>
          <a:p>
            <a:r>
              <a:rPr lang="en-CA" sz="1400" dirty="0" smtClean="0"/>
              <a:t>Question 5:</a:t>
            </a:r>
          </a:p>
          <a:p>
            <a:r>
              <a:rPr lang="en-CA" sz="1400" dirty="0" smtClean="0"/>
              <a:t>Explain the Dangers. Do not meet people you’ve met online. Do not give your personal information to people online (address </a:t>
            </a:r>
            <a:r>
              <a:rPr lang="en-CA" sz="1400" dirty="0" err="1" smtClean="0"/>
              <a:t>etc</a:t>
            </a:r>
            <a:r>
              <a:rPr lang="en-CA" sz="1400" dirty="0" smtClean="0"/>
              <a:t>). Be smart. Talk to your parents. Kids know what is inappropriate tell them to use their judgement. </a:t>
            </a:r>
            <a:endParaRPr lang="en-CA" sz="1400" dirty="0"/>
          </a:p>
        </p:txBody>
      </p:sp>
    </p:spTree>
    <p:extLst>
      <p:ext uri="{BB962C8B-B14F-4D97-AF65-F5344CB8AC3E}">
        <p14:creationId xmlns:p14="http://schemas.microsoft.com/office/powerpoint/2010/main" xmlns="" val="3244632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720" y="107504"/>
            <a:ext cx="5413790" cy="1754326"/>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How to Create a </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Facebook Account</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260648" y="1861830"/>
            <a:ext cx="6264696" cy="646331"/>
          </a:xfrm>
          <a:prstGeom prst="rect">
            <a:avLst/>
          </a:prstGeom>
          <a:noFill/>
        </p:spPr>
        <p:txBody>
          <a:bodyPr wrap="square" rtlCol="0">
            <a:spAutoFit/>
          </a:bodyPr>
          <a:lstStyle/>
          <a:p>
            <a:r>
              <a:rPr lang="en-CA" dirty="0" smtClean="0"/>
              <a:t>Step 1: </a:t>
            </a:r>
          </a:p>
          <a:p>
            <a:r>
              <a:rPr lang="en-CA" dirty="0" smtClean="0"/>
              <a:t>Log in to Facebook – www.facebook.com</a:t>
            </a:r>
            <a:endParaRPr lang="en-C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5124" y="4283968"/>
            <a:ext cx="5635743" cy="30097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72544" y="2843808"/>
            <a:ext cx="5917846" cy="1200329"/>
          </a:xfrm>
          <a:prstGeom prst="rect">
            <a:avLst/>
          </a:prstGeom>
          <a:noFill/>
        </p:spPr>
        <p:txBody>
          <a:bodyPr wrap="square" rtlCol="0">
            <a:spAutoFit/>
          </a:bodyPr>
          <a:lstStyle/>
          <a:p>
            <a:r>
              <a:rPr lang="en-CA" dirty="0" smtClean="0"/>
              <a:t>Step 2:</a:t>
            </a:r>
            <a:br>
              <a:rPr lang="en-CA" dirty="0" smtClean="0"/>
            </a:br>
            <a:r>
              <a:rPr lang="en-CA" dirty="0" smtClean="0"/>
              <a:t>Sign up for an Account! Just fill out all the information listed below. Remember you will not be able to Change your age – so don’t lie </a:t>
            </a:r>
            <a:r>
              <a:rPr lang="en-CA" dirty="0" smtClean="0">
                <a:sym typeface="Wingdings" pitchFamily="2" charset="2"/>
              </a:rPr>
              <a:t></a:t>
            </a:r>
            <a:r>
              <a:rPr lang="en-CA" dirty="0" smtClean="0"/>
              <a:t> </a:t>
            </a:r>
            <a:endParaRPr lang="en-CA" dirty="0"/>
          </a:p>
        </p:txBody>
      </p:sp>
      <p:sp>
        <p:nvSpPr>
          <p:cNvPr id="5" name="TextBox 4"/>
          <p:cNvSpPr txBox="1"/>
          <p:nvPr/>
        </p:nvSpPr>
        <p:spPr>
          <a:xfrm>
            <a:off x="938191" y="7668344"/>
            <a:ext cx="511256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A" dirty="0" smtClean="0"/>
              <a:t>Tips: Use your personal Email Address &amp; Create a Password you will remember! You will be logging in every time with your email address and your password! </a:t>
            </a:r>
            <a:endParaRPr lang="en-CA" dirty="0"/>
          </a:p>
        </p:txBody>
      </p:sp>
    </p:spTree>
    <p:extLst>
      <p:ext uri="{BB962C8B-B14F-4D97-AF65-F5344CB8AC3E}">
        <p14:creationId xmlns:p14="http://schemas.microsoft.com/office/powerpoint/2010/main" xmlns="" val="1481137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04" y="107504"/>
            <a:ext cx="6704400" cy="92333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Forgot Your Password?</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368664" y="1151755"/>
            <a:ext cx="6120680" cy="369332"/>
          </a:xfrm>
          <a:prstGeom prst="rect">
            <a:avLst/>
          </a:prstGeom>
          <a:noFill/>
        </p:spPr>
        <p:txBody>
          <a:bodyPr wrap="square" rtlCol="0">
            <a:spAutoFit/>
          </a:bodyPr>
          <a:lstStyle/>
          <a:p>
            <a:r>
              <a:rPr lang="en-CA" dirty="0" smtClean="0"/>
              <a:t>If you have forgotten your Password you can easily retrieve it! </a:t>
            </a:r>
            <a:endParaRPr lang="en-CA"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664" y="3059832"/>
            <a:ext cx="5750685" cy="115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68664" y="1763688"/>
            <a:ext cx="5868648" cy="3970318"/>
          </a:xfrm>
          <a:prstGeom prst="rect">
            <a:avLst/>
          </a:prstGeom>
          <a:noFill/>
        </p:spPr>
        <p:txBody>
          <a:bodyPr wrap="square" rtlCol="0">
            <a:spAutoFit/>
          </a:bodyPr>
          <a:lstStyle/>
          <a:p>
            <a:r>
              <a:rPr lang="en-CA" dirty="0" smtClean="0"/>
              <a:t>Step 1:</a:t>
            </a:r>
            <a:br>
              <a:rPr lang="en-CA" dirty="0" smtClean="0"/>
            </a:br>
            <a:r>
              <a:rPr lang="en-CA" dirty="0" smtClean="0"/>
              <a:t>On the Top Right hand corner you will see the box below. Type in your email address and then click on “Forgot your Password”.</a:t>
            </a:r>
          </a:p>
          <a:p>
            <a:endParaRPr lang="en-CA" dirty="0"/>
          </a:p>
          <a:p>
            <a:endParaRPr lang="en-CA" dirty="0" smtClean="0"/>
          </a:p>
          <a:p>
            <a:endParaRPr lang="en-CA" dirty="0"/>
          </a:p>
          <a:p>
            <a:endParaRPr lang="en-CA" dirty="0" smtClean="0"/>
          </a:p>
          <a:p>
            <a:endParaRPr lang="en-CA" dirty="0" smtClean="0"/>
          </a:p>
          <a:p>
            <a:endParaRPr lang="en-CA" dirty="0" smtClean="0"/>
          </a:p>
          <a:p>
            <a:r>
              <a:rPr lang="en-CA" dirty="0" smtClean="0"/>
              <a:t>Step 2: </a:t>
            </a:r>
          </a:p>
          <a:p>
            <a:r>
              <a:rPr lang="en-CA" dirty="0" smtClean="0"/>
              <a:t>Follow the Prompts. They will send you instructions to your email account. You will have to log into your email account to retrieve the new password. </a:t>
            </a:r>
            <a:endParaRPr lang="en-CA"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 y="6084168"/>
            <a:ext cx="5715000" cy="198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69324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5742" y="4225727"/>
            <a:ext cx="5629055" cy="42316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48680" y="163076"/>
            <a:ext cx="5976664" cy="2585323"/>
          </a:xfrm>
          <a:prstGeom prst="rect">
            <a:avLst/>
          </a:prstGeom>
        </p:spPr>
        <p:txBody>
          <a:bodyPr wrap="square">
            <a:spAutoFit/>
          </a:bodyPr>
          <a:lstStyle/>
          <a:p>
            <a:pPr lvl="0" algn="ctr"/>
            <a:r>
              <a:rPr lang="en-US" sz="54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Create your Profile!</a:t>
            </a:r>
          </a:p>
          <a:p>
            <a:pPr lvl="0" algn="ctr"/>
            <a:r>
              <a:rPr lang="en-US" sz="54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Step 1:</a:t>
            </a:r>
            <a:br>
              <a:rPr lang="en-US" sz="54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br>
            <a:r>
              <a:rPr lang="en-US" sz="54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Find your Friends</a:t>
            </a:r>
            <a:endPar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TextBox 3"/>
          <p:cNvSpPr txBox="1"/>
          <p:nvPr/>
        </p:nvSpPr>
        <p:spPr>
          <a:xfrm>
            <a:off x="332656" y="2748399"/>
            <a:ext cx="6018883" cy="1569660"/>
          </a:xfrm>
          <a:prstGeom prst="rect">
            <a:avLst/>
          </a:prstGeom>
          <a:noFill/>
        </p:spPr>
        <p:txBody>
          <a:bodyPr wrap="square" rtlCol="0">
            <a:spAutoFit/>
          </a:bodyPr>
          <a:lstStyle/>
          <a:p>
            <a:pPr algn="ctr"/>
            <a:r>
              <a:rPr lang="en-CA" sz="1600" dirty="0" smtClean="0"/>
              <a:t>You can find all your friends using the address book in your email account. Great idea! UNLESS you don’t want to be friends with everyone in your email address book. We would recommend skipping this step for now – you can always search friends online later. </a:t>
            </a:r>
          </a:p>
          <a:p>
            <a:pPr algn="ctr"/>
            <a:r>
              <a:rPr lang="en-CA" sz="1600" dirty="0" smtClean="0"/>
              <a:t>Please add your Instructor as a friend – their email address would have been included with the Lesson Package! </a:t>
            </a:r>
            <a:endParaRPr lang="en-CA" sz="1600" dirty="0"/>
          </a:p>
        </p:txBody>
      </p:sp>
      <p:sp>
        <p:nvSpPr>
          <p:cNvPr id="5" name="Right Arrow 4"/>
          <p:cNvSpPr/>
          <p:nvPr/>
        </p:nvSpPr>
        <p:spPr>
          <a:xfrm>
            <a:off x="4077072" y="7842964"/>
            <a:ext cx="1368152" cy="614368"/>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4036666" y="7965482"/>
            <a:ext cx="1465849" cy="369332"/>
          </a:xfrm>
          <a:prstGeom prst="rect">
            <a:avLst/>
          </a:prstGeom>
          <a:noFill/>
        </p:spPr>
        <p:txBody>
          <a:bodyPr wrap="none" lIns="91440" tIns="45720" rIns="91440" bIns="45720">
            <a:spAutoFit/>
          </a:bodyPr>
          <a:lstStyle/>
          <a:p>
            <a:pPr algn="ct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Skip this Step</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4127695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940" y="539552"/>
            <a:ext cx="5660332" cy="3416320"/>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Create Your Profile</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Step 2:</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Profile Information</a:t>
            </a:r>
          </a:p>
          <a:p>
            <a:pPr algn="ct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0648" y="3955872"/>
            <a:ext cx="6597352" cy="4432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24940" y="3347864"/>
            <a:ext cx="5660332" cy="646331"/>
          </a:xfrm>
          <a:prstGeom prst="rect">
            <a:avLst/>
          </a:prstGeom>
          <a:noFill/>
        </p:spPr>
        <p:txBody>
          <a:bodyPr wrap="square" rtlCol="0">
            <a:spAutoFit/>
          </a:bodyPr>
          <a:lstStyle/>
          <a:p>
            <a:pPr algn="ctr"/>
            <a:r>
              <a:rPr lang="en-CA" dirty="0" smtClean="0"/>
              <a:t>This Step allows your friends to find you easier. We recommend filling it out! </a:t>
            </a:r>
            <a:endParaRPr lang="en-CA" dirty="0"/>
          </a:p>
        </p:txBody>
      </p:sp>
    </p:spTree>
    <p:extLst>
      <p:ext uri="{BB962C8B-B14F-4D97-AF65-F5344CB8AC3E}">
        <p14:creationId xmlns:p14="http://schemas.microsoft.com/office/powerpoint/2010/main" xmlns="" val="1106725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2401</Words>
  <Application>Microsoft Office PowerPoint</Application>
  <PresentationFormat>On-screen Show (4:3)</PresentationFormat>
  <Paragraphs>223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Roberts</dc:creator>
  <cp:lastModifiedBy>Owner</cp:lastModifiedBy>
  <cp:revision>37</cp:revision>
  <dcterms:created xsi:type="dcterms:W3CDTF">2013-07-11T23:31:12Z</dcterms:created>
  <dcterms:modified xsi:type="dcterms:W3CDTF">2016-11-20T22:22:40Z</dcterms:modified>
</cp:coreProperties>
</file>