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18288000" cy="10287000"/>
  <p:notesSz cx="6858000" cy="9144000"/>
  <p:embeddedFontLst>
    <p:embeddedFont>
      <p:font typeface="Open Sans" panose="020B0606030504020204" pitchFamily="34" charset="0"/>
      <p:regular r:id="rId15"/>
    </p:embeddedFont>
    <p:embeddedFont>
      <p:font typeface="Open Sans Bold" panose="020B0806030504020204" charset="0"/>
      <p:regular r:id="rId16"/>
    </p:embeddedFont>
    <p:embeddedFont>
      <p:font typeface="Open Sans Italics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3" d="100"/>
          <a:sy n="53" d="100"/>
        </p:scale>
        <p:origin x="82" y="30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77/1609406917734484" TargetMode="External"/><Relationship Id="rId2" Type="http://schemas.openxmlformats.org/officeDocument/2006/relationships/hyperlink" Target="https://doi.org/10.1046/j.1466-769x.2003.00109.x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atsoncaringscience.org/about-wcsi/jean-bio/caring-science-theory/?utm_source=chatgpt.com" TargetMode="External"/><Relationship Id="rId4" Type="http://schemas.openxmlformats.org/officeDocument/2006/relationships/hyperlink" Target="https://doi.org/10.1111/nin.1231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9401917" y="1019961"/>
            <a:ext cx="8292122" cy="8192614"/>
            <a:chOff x="0" y="0"/>
            <a:chExt cx="4572000" cy="4517135"/>
          </a:xfrm>
        </p:grpSpPr>
        <p:sp>
          <p:nvSpPr>
            <p:cNvPr id="3" name="Freeform 3"/>
            <p:cNvSpPr/>
            <p:nvPr/>
          </p:nvSpPr>
          <p:spPr>
            <a:xfrm>
              <a:off x="-16554" y="-2690"/>
              <a:ext cx="4639471" cy="4549489"/>
            </a:xfrm>
            <a:custGeom>
              <a:avLst/>
              <a:gdLst/>
              <a:ahLst/>
              <a:cxnLst/>
              <a:rect l="l" t="t" r="r" b="b"/>
              <a:pathLst>
                <a:path w="4639471" h="4549489">
                  <a:moveTo>
                    <a:pt x="2642461" y="4307731"/>
                  </a:moveTo>
                  <a:cubicBezTo>
                    <a:pt x="2937643" y="4136404"/>
                    <a:pt x="3174467" y="3866873"/>
                    <a:pt x="3302943" y="3520703"/>
                  </a:cubicBezTo>
                  <a:cubicBezTo>
                    <a:pt x="3367367" y="3347118"/>
                    <a:pt x="3462613" y="3172924"/>
                    <a:pt x="3623369" y="3081058"/>
                  </a:cubicBezTo>
                  <a:cubicBezTo>
                    <a:pt x="3747343" y="3010214"/>
                    <a:pt x="3895227" y="2996898"/>
                    <a:pt x="4029388" y="2948020"/>
                  </a:cubicBezTo>
                  <a:cubicBezTo>
                    <a:pt x="4411618" y="2808768"/>
                    <a:pt x="4639471" y="2366335"/>
                    <a:pt x="4578884" y="1964073"/>
                  </a:cubicBezTo>
                  <a:cubicBezTo>
                    <a:pt x="4518297" y="1561809"/>
                    <a:pt x="4204130" y="1222063"/>
                    <a:pt x="3823417" y="1078711"/>
                  </a:cubicBezTo>
                  <a:cubicBezTo>
                    <a:pt x="3609703" y="998242"/>
                    <a:pt x="3395764" y="1015829"/>
                    <a:pt x="3183757" y="930958"/>
                  </a:cubicBezTo>
                  <a:cubicBezTo>
                    <a:pt x="2896850" y="816103"/>
                    <a:pt x="2646820" y="557580"/>
                    <a:pt x="2402676" y="368105"/>
                  </a:cubicBezTo>
                  <a:cubicBezTo>
                    <a:pt x="2158532" y="178629"/>
                    <a:pt x="1877749" y="5911"/>
                    <a:pt x="1568716" y="3231"/>
                  </a:cubicBezTo>
                  <a:cubicBezTo>
                    <a:pt x="1196035" y="0"/>
                    <a:pt x="839628" y="279246"/>
                    <a:pt x="753607" y="641873"/>
                  </a:cubicBezTo>
                  <a:cubicBezTo>
                    <a:pt x="714329" y="807457"/>
                    <a:pt x="726735" y="980722"/>
                    <a:pt x="704584" y="1149453"/>
                  </a:cubicBezTo>
                  <a:cubicBezTo>
                    <a:pt x="619399" y="1798292"/>
                    <a:pt x="38111" y="2317174"/>
                    <a:pt x="17162" y="2971245"/>
                  </a:cubicBezTo>
                  <a:cubicBezTo>
                    <a:pt x="0" y="3507080"/>
                    <a:pt x="385323" y="3994953"/>
                    <a:pt x="863032" y="4238292"/>
                  </a:cubicBezTo>
                  <a:cubicBezTo>
                    <a:pt x="1111989" y="4365108"/>
                    <a:pt x="1371700" y="4475224"/>
                    <a:pt x="1651555" y="4507960"/>
                  </a:cubicBezTo>
                  <a:cubicBezTo>
                    <a:pt x="2006569" y="4549489"/>
                    <a:pt x="2352643" y="4475944"/>
                    <a:pt x="2642461" y="4307731"/>
                  </a:cubicBezTo>
                  <a:close/>
                </a:path>
              </a:pathLst>
            </a:custGeom>
            <a:blipFill>
              <a:blip r:embed="rId2"/>
              <a:stretch>
                <a:fillRect l="-24016" r="-24016"/>
              </a:stretch>
            </a:blipFill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4572000" cy="4517135"/>
            </a:xfrm>
            <a:custGeom>
              <a:avLst/>
              <a:gdLst/>
              <a:ahLst/>
              <a:cxnLst/>
              <a:rect l="l" t="t" r="r" b="b"/>
              <a:pathLst>
                <a:path w="4572000" h="4517135">
                  <a:moveTo>
                    <a:pt x="4572000" y="4517135"/>
                  </a:moveTo>
                  <a:lnTo>
                    <a:pt x="0" y="4517135"/>
                  </a:lnTo>
                  <a:lnTo>
                    <a:pt x="0" y="0"/>
                  </a:lnTo>
                  <a:lnTo>
                    <a:pt x="4572000" y="0"/>
                  </a:lnTo>
                  <a:lnTo>
                    <a:pt x="4572000" y="4517135"/>
                  </a:lnTo>
                  <a:close/>
                </a:path>
              </a:pathLst>
            </a:custGeom>
            <a:blipFill>
              <a:blip r:embed="rId3"/>
              <a:stretch>
                <a:fillRect l="-25" r="-25"/>
              </a:stretch>
            </a:blipFill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844197" y="1235616"/>
            <a:ext cx="8557720" cy="4034766"/>
            <a:chOff x="0" y="0"/>
            <a:chExt cx="11410293" cy="5379688"/>
          </a:xfrm>
        </p:grpSpPr>
        <p:sp>
          <p:nvSpPr>
            <p:cNvPr id="6" name="TextBox 6"/>
            <p:cNvSpPr txBox="1"/>
            <p:nvPr/>
          </p:nvSpPr>
          <p:spPr>
            <a:xfrm>
              <a:off x="0" y="47625"/>
              <a:ext cx="11410293" cy="43685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6380"/>
                </a:lnSpc>
              </a:pPr>
              <a:r>
                <a:rPr lang="en-US" sz="5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Comparison of Contemporary and Classical Nursing Theorists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4841208"/>
              <a:ext cx="11327368" cy="538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79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44197" y="6500163"/>
            <a:ext cx="7938478" cy="34911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08"/>
              </a:lnSpc>
            </a:pPr>
            <a:r>
              <a:rPr lang="en-US" sz="32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Lorraine Rideout</a:t>
            </a:r>
          </a:p>
          <a:p>
            <a:pPr algn="l">
              <a:lnSpc>
                <a:spcPts val="4608"/>
              </a:lnSpc>
            </a:pPr>
            <a:r>
              <a:rPr lang="en-US" sz="32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NURS 608 - Philosophical and Critical Foundations in Nursing</a:t>
            </a:r>
          </a:p>
          <a:p>
            <a:pPr algn="l">
              <a:lnSpc>
                <a:spcPts val="4608"/>
              </a:lnSpc>
            </a:pPr>
            <a:r>
              <a:rPr lang="en-US" sz="329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October 2025</a:t>
            </a:r>
          </a:p>
          <a:p>
            <a:pPr algn="l">
              <a:lnSpc>
                <a:spcPts val="4608"/>
              </a:lnSpc>
            </a:pPr>
            <a:endParaRPr lang="en-US" sz="3291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4608"/>
              </a:lnSpc>
            </a:pPr>
            <a:endParaRPr lang="en-US" sz="3291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67038" y="1450452"/>
            <a:ext cx="18288000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Institutional Ethnography in Nursing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934200" y="177709"/>
            <a:ext cx="5153677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  <a:spcBef>
                <a:spcPct val="0"/>
              </a:spcBef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Assumptions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6200" y="3467100"/>
            <a:ext cx="16878300" cy="48668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78210" lvl="1" indent="-457200" algn="l">
              <a:lnSpc>
                <a:spcPts val="546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Nursing work is socially and institutionally organized</a:t>
            </a:r>
          </a:p>
          <a:p>
            <a:pPr marL="878210" lvl="1" indent="-457200" algn="l">
              <a:lnSpc>
                <a:spcPts val="546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Nurses’ lived experiences are the entry point for inquiry </a:t>
            </a:r>
            <a:r>
              <a:rPr lang="en-US" sz="3200" i="1" dirty="0">
                <a:solidFill>
                  <a:srgbClr val="000000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(Standpoint)</a:t>
            </a:r>
          </a:p>
          <a:p>
            <a:pPr marL="878210" lvl="1" indent="-457200" algn="l">
              <a:lnSpc>
                <a:spcPts val="546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Texts (care plans, assessment tools, policy manuals, or electronic health records </a:t>
            </a:r>
            <a:r>
              <a:rPr lang="en-US" sz="3200" i="1" dirty="0">
                <a:solidFill>
                  <a:srgbClr val="000000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(active agents)</a:t>
            </a:r>
          </a:p>
          <a:p>
            <a:pPr marL="878210" lvl="1" indent="-457200" algn="l">
              <a:lnSpc>
                <a:spcPts val="546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Institutional ethnography rejects objectified, top-down knowledge</a:t>
            </a:r>
          </a:p>
          <a:p>
            <a:pPr marL="878210" lvl="1" indent="-457200" algn="l">
              <a:lnSpc>
                <a:spcPts val="546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The goal is to explicate, not generalize</a:t>
            </a:r>
          </a:p>
          <a:p>
            <a:pPr marL="878210" lvl="1" indent="-457200" algn="l">
              <a:lnSpc>
                <a:spcPts val="546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Power operates through coordination, not coercion alone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9BBF5F-B59E-DBC0-F3CC-1B47A45DB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F33642F-EE4B-416D-1282-D6FF354E7E92}"/>
              </a:ext>
            </a:extLst>
          </p:cNvPr>
          <p:cNvSpPr txBox="1"/>
          <p:nvPr/>
        </p:nvSpPr>
        <p:spPr>
          <a:xfrm>
            <a:off x="0" y="1983023"/>
            <a:ext cx="18288000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Caring Science Theory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F1DFE2-FA84-E38B-C80E-F10BD3D43757}"/>
              </a:ext>
            </a:extLst>
          </p:cNvPr>
          <p:cNvSpPr txBox="1"/>
          <p:nvPr/>
        </p:nvSpPr>
        <p:spPr>
          <a:xfrm>
            <a:off x="6946914" y="464185"/>
            <a:ext cx="5153677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  <a:spcBef>
                <a:spcPct val="0"/>
              </a:spcBef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Assumptions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E5956F8-D9F2-EAA2-E63A-8CB181DCF2AC}"/>
              </a:ext>
            </a:extLst>
          </p:cNvPr>
          <p:cNvSpPr txBox="1"/>
          <p:nvPr/>
        </p:nvSpPr>
        <p:spPr>
          <a:xfrm>
            <a:off x="304800" y="3501861"/>
            <a:ext cx="17983200" cy="5039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Human beings are holistic and interconnected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Caring is central to nursing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Effective caring promotes health and healing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The caring relationship is transpersonal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A caring environment supports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699417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9BBF5F-B59E-DBC0-F3CC-1B47A45DB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F33642F-EE4B-416D-1282-D6FF354E7E92}"/>
              </a:ext>
            </a:extLst>
          </p:cNvPr>
          <p:cNvSpPr txBox="1"/>
          <p:nvPr/>
        </p:nvSpPr>
        <p:spPr>
          <a:xfrm>
            <a:off x="0" y="1983023"/>
            <a:ext cx="18288000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Caring Science Theory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8F1DFE2-FA84-E38B-C80E-F10BD3D43757}"/>
              </a:ext>
            </a:extLst>
          </p:cNvPr>
          <p:cNvSpPr txBox="1"/>
          <p:nvPr/>
        </p:nvSpPr>
        <p:spPr>
          <a:xfrm>
            <a:off x="6946914" y="464185"/>
            <a:ext cx="5153677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  <a:spcBef>
                <a:spcPct val="0"/>
              </a:spcBef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Assumptions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E5956F8-D9F2-EAA2-E63A-8CB181DCF2AC}"/>
              </a:ext>
            </a:extLst>
          </p:cNvPr>
          <p:cNvSpPr txBox="1"/>
          <p:nvPr/>
        </p:nvSpPr>
        <p:spPr>
          <a:xfrm>
            <a:off x="304800" y="3501861"/>
            <a:ext cx="17983200" cy="5039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Caring is a moral, ethical, and philosophical ideal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Scientific knowledge is integrated with humanistic values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Both nurse and patient are participants in the caring process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Genuine caring preserves human dignity</a:t>
            </a:r>
          </a:p>
          <a:p>
            <a:pPr marL="457200" indent="-457200">
              <a:lnSpc>
                <a:spcPts val="812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Bold"/>
              </a:rPr>
              <a:t>Caring expands consciousness</a:t>
            </a:r>
          </a:p>
        </p:txBody>
      </p:sp>
    </p:spTree>
    <p:extLst>
      <p:ext uri="{BB962C8B-B14F-4D97-AF65-F5344CB8AC3E}">
        <p14:creationId xmlns:p14="http://schemas.microsoft.com/office/powerpoint/2010/main" val="2306042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333081" y="571500"/>
            <a:ext cx="6011317" cy="13684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References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8EA1CE-EAA5-C458-786A-BF7A4D28D48E}"/>
              </a:ext>
            </a:extLst>
          </p:cNvPr>
          <p:cNvSpPr txBox="1"/>
          <p:nvPr/>
        </p:nvSpPr>
        <p:spPr>
          <a:xfrm>
            <a:off x="880540" y="2137921"/>
            <a:ext cx="16916400" cy="81430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Campbell, M., &amp; Gregor, F. (2004).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Mapping social relations: A primer in doing institutional ethnography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CA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AltaMira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Press.</a:t>
            </a: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Ceci, C. (2003). Midnight reckonings: On a question of knowledge and nursing.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Nursing Philosophy, 4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(1), 61–76. 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https://doi.org/10.1046/j.1466-769x.2003.00109.x</a:t>
            </a:r>
            <a:endParaRPr lang="en-CA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Rankin, J. M. (2009). The nurse project: An analysis for nurses to take back our work.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Nursing Inquiry, 16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(4), 275–286. https://doi.org/10.1111/j.1440-1800.2009.00458.x</a:t>
            </a: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Rankin, J. M. (2017). Conducting analysis in institutional ethnography: Analytical work prior to commencing data collection.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Journal of Qualitative Methods, 16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(1), 1–11. 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https://doi.org/10.1177/1609406917734484</a:t>
            </a:r>
            <a:endParaRPr lang="en-CA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Rankin, J. M., &amp; Campbell, M. (2006).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Managing to nurse: Inside Canada’s health care reform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University of Toronto Press.</a:t>
            </a: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Rankin, J. M., &amp; </a:t>
            </a:r>
            <a:r>
              <a:rPr lang="en-CA" sz="1800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Rashotte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J. (2017). Nursing knowledge and practice in institutional ethnography: Nursing’s hidden work and the promise of social inquiry. In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sociology for people: Institutional ethnography and nursing research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(pp. 25–40). Routledge.</a:t>
            </a: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Rankin, J. M., &amp; Waters, N. (2019). The hierarchy of evidence in advanced wound care: The social organization of limitations in knowledge.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Nursing Inquiry, 26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(4), e12312. 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https://doi.org/10.1111/nin.12312</a:t>
            </a:r>
            <a:endParaRPr lang="en-CA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Watson, J. (1979).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Nursing: The philosophy and science of caring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Little, Brown and Company.</a:t>
            </a: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Watson, J. (2012).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caring science: A theory of nursing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(2nd ed.). Jones &amp; Bartlett Learning.</a:t>
            </a: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None/>
            </a:pP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Watson Caring Science Institute. (n.d.). </a:t>
            </a:r>
            <a:r>
              <a:rPr lang="en-CA" sz="1800" i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Caring science theory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CA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https://www.watsoncaringscience.org/about-wcsi/jean-bio/caring-science-theory/</a:t>
            </a:r>
            <a:endParaRPr lang="en-CA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74481" y="4224455"/>
            <a:ext cx="4692443" cy="3354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Janet Rankin</a:t>
            </a:r>
          </a:p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&amp;</a:t>
            </a:r>
          </a:p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Christine </a:t>
            </a:r>
          </a:p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Ceci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2197267" y="4331971"/>
            <a:ext cx="4692443" cy="8115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Jean Watson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59111" y="1655229"/>
            <a:ext cx="5523184" cy="2033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Contemporary Theory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854206" y="1655229"/>
            <a:ext cx="5405094" cy="2033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Classic </a:t>
            </a:r>
          </a:p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Theory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6551131" y="2886188"/>
            <a:ext cx="5303076" cy="1605891"/>
            <a:chOff x="0" y="0"/>
            <a:chExt cx="7070768" cy="2141188"/>
          </a:xfrm>
        </p:grpSpPr>
        <p:sp>
          <p:nvSpPr>
            <p:cNvPr id="8" name="TextBox 8"/>
            <p:cNvSpPr txBox="1"/>
            <p:nvPr/>
          </p:nvSpPr>
          <p:spPr>
            <a:xfrm>
              <a:off x="0" y="47625"/>
              <a:ext cx="7070768" cy="11300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6380"/>
                </a:lnSpc>
              </a:pPr>
              <a:endParaRPr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602708"/>
              <a:ext cx="7019380" cy="538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79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477358"/>
            <a:ext cx="16230600" cy="2033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About</a:t>
            </a:r>
          </a:p>
          <a:p>
            <a:pPr algn="ctr">
              <a:lnSpc>
                <a:spcPts val="8120"/>
              </a:lnSpc>
            </a:pPr>
            <a:endParaRPr lang="en-US" sz="5800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90107" y="2343340"/>
            <a:ext cx="6765702" cy="75933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4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Dr. Janet Rankin </a:t>
            </a:r>
          </a:p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Associate Professor, Faculty of Nursing, University of Calgary</a:t>
            </a:r>
          </a:p>
          <a:p>
            <a:pPr algn="ctr">
              <a:lnSpc>
                <a:spcPts val="6720"/>
              </a:lnSpc>
            </a:pPr>
            <a:endParaRPr lang="en-US" sz="4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Appointed Dean of the University of Calgary in Qatar</a:t>
            </a:r>
          </a:p>
          <a:p>
            <a:pPr algn="ctr">
              <a:lnSpc>
                <a:spcPts val="6720"/>
              </a:lnSpc>
            </a:pPr>
            <a:endParaRPr lang="en-US" sz="4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301780" y="2343340"/>
            <a:ext cx="7957520" cy="6745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4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Dr. Christine Ceci</a:t>
            </a:r>
          </a:p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Associate Professor at the Faculty of Nursing at University of Alberta</a:t>
            </a:r>
          </a:p>
          <a:p>
            <a:pPr algn="ctr">
              <a:lnSpc>
                <a:spcPts val="6720"/>
              </a:lnSpc>
            </a:pPr>
            <a:endParaRPr lang="en-US" sz="4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6720"/>
              </a:lnSpc>
            </a:pPr>
            <a:r>
              <a:rPr lang="en-US" sz="4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Founding Member - </a:t>
            </a:r>
          </a:p>
          <a:p>
            <a:pPr algn="ctr">
              <a:lnSpc>
                <a:spcPts val="6720"/>
              </a:lnSpc>
            </a:pPr>
            <a:r>
              <a:rPr lang="en-US" sz="4800" i="1">
                <a:solidFill>
                  <a:srgbClr val="000000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care practice Research Network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477358"/>
            <a:ext cx="16230600" cy="2033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About</a:t>
            </a:r>
          </a:p>
          <a:p>
            <a:pPr algn="ctr">
              <a:lnSpc>
                <a:spcPts val="8120"/>
              </a:lnSpc>
            </a:pPr>
            <a:endParaRPr lang="en-US" sz="5800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28700" y="1850729"/>
            <a:ext cx="16230600" cy="8115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4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Dr. Jean Watson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3004868"/>
            <a:ext cx="16230600" cy="68178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lnSpc>
                <a:spcPts val="6720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American nurse theorist, scholar, and founder of the Theory of Human Caring (Caring Science Theory).</a:t>
            </a:r>
          </a:p>
          <a:p>
            <a:pPr marL="457200" indent="-457200">
              <a:lnSpc>
                <a:spcPts val="6720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She has a PH.D. in Educational Psychology and Counseling</a:t>
            </a:r>
          </a:p>
          <a:p>
            <a:pPr marL="457200" indent="-457200">
              <a:lnSpc>
                <a:spcPts val="6720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Distinguished Professor and Dean Emerita at the University of Colorado</a:t>
            </a:r>
          </a:p>
          <a:p>
            <a:pPr marL="457200" indent="-457200">
              <a:lnSpc>
                <a:spcPts val="6720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Her work reframed nursing from a technical discipline to a human to human profession grounded in transpersonal relationships</a:t>
            </a:r>
          </a:p>
          <a:p>
            <a:pPr marL="457200" indent="-457200">
              <a:lnSpc>
                <a:spcPts val="6720"/>
              </a:lnSpc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Formed the 10 </a:t>
            </a:r>
            <a:r>
              <a:rPr lang="en-US" sz="3200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Carative</a:t>
            </a:r>
            <a:r>
              <a:rPr lang="en-US" sz="32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Factors, which evolved in to the Caritas Processes</a:t>
            </a:r>
          </a:p>
          <a:p>
            <a:pPr algn="ctr">
              <a:lnSpc>
                <a:spcPts val="6720"/>
              </a:lnSpc>
            </a:pPr>
            <a:endParaRPr lang="en-US" sz="4800" b="1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47800" y="1866900"/>
            <a:ext cx="5523184" cy="971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Contemporary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744200" y="1866900"/>
            <a:ext cx="5405094" cy="971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Classic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709056" y="3441383"/>
            <a:ext cx="5000671" cy="2506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en-US" sz="48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Institutional Ethnography / Problematization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744200" y="3441382"/>
            <a:ext cx="6842140" cy="1662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en-US" sz="48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Dr. Jean Watson’s Human Caring Theory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261F6977-355C-28ED-7C55-9B4E8BE6A3D6}"/>
              </a:ext>
            </a:extLst>
          </p:cNvPr>
          <p:cNvSpPr txBox="1"/>
          <p:nvPr/>
        </p:nvSpPr>
        <p:spPr>
          <a:xfrm>
            <a:off x="6331022" y="666842"/>
            <a:ext cx="5523184" cy="971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Theories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62000" y="1655229"/>
            <a:ext cx="6629400" cy="30485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Institutional Ethnography / </a:t>
            </a:r>
          </a:p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Problematization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525000" y="1908695"/>
            <a:ext cx="8343900" cy="25415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5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Dr. Jean Watson’s Human Caring Theory: Ten Caritas Processes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700529" y="464185"/>
            <a:ext cx="5153677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  <a:spcBef>
                <a:spcPct val="0"/>
              </a:spcBef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Method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576364" y="5372100"/>
            <a:ext cx="5000671" cy="1659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en-US" sz="48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Analyze systemic issues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972800" y="5524500"/>
            <a:ext cx="5771239" cy="3354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</a:pPr>
            <a:r>
              <a:rPr lang="en-US" sz="48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Utilization of her 10 caritas principles in providing patient care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7018496" y="552869"/>
            <a:ext cx="4710600" cy="971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  <a:spcBef>
                <a:spcPct val="0"/>
              </a:spcBef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Applicability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48655" y="4806398"/>
            <a:ext cx="7418089" cy="50463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28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Comparable to a forensic audit of issues/situations where they analyze why nurses cannot provide the care they have been trained to do. Essentially, what is actually happening due to organizational restrains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677400" y="4892033"/>
            <a:ext cx="8305800" cy="24687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28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Apply humanist principles when working with patients and their families, taking time to form relationships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813B0485-57D8-AF57-F82A-16F38D868518}"/>
              </a:ext>
            </a:extLst>
          </p:cNvPr>
          <p:cNvSpPr txBox="1"/>
          <p:nvPr/>
        </p:nvSpPr>
        <p:spPr>
          <a:xfrm>
            <a:off x="1142999" y="1589181"/>
            <a:ext cx="6629400" cy="30485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Institutional Ethnography / </a:t>
            </a:r>
          </a:p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Problematization 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9BDCFFF6-6E4C-36BE-FD0E-857A01BC0292}"/>
              </a:ext>
            </a:extLst>
          </p:cNvPr>
          <p:cNvSpPr txBox="1"/>
          <p:nvPr/>
        </p:nvSpPr>
        <p:spPr>
          <a:xfrm>
            <a:off x="9829800" y="2143849"/>
            <a:ext cx="8343900" cy="25415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720"/>
              </a:lnSpc>
            </a:pPr>
            <a:r>
              <a:rPr lang="en-US" sz="5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Dr. Jean Watson’s Human Caring Theory (</a:t>
            </a:r>
            <a:r>
              <a:rPr lang="en-US" sz="54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Caring Science Theory</a:t>
            </a:r>
            <a:r>
              <a:rPr lang="en-US" sz="5400" b="1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lang="en-US" sz="5400" b="1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55045" y="1625088"/>
            <a:ext cx="17177909" cy="2033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Institutional Ethnography / </a:t>
            </a:r>
          </a:p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Problematization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92901" y="3658993"/>
            <a:ext cx="17440053" cy="6283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7"/>
              </a:lnSpc>
            </a:pPr>
            <a:endParaRPr sz="2000" dirty="0"/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Standpoint of the everyday - begins with the standpoint of everyday experiences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Social Organization of Knowledge - to uncover how everyday activities are socially constructed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Textually Mediated Relations - analyze text (documents, policies, forms protocols)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Ruling Relations - from Dorothy E. Smith (2006) complexity of power relations, seeks to </a:t>
            </a:r>
            <a:r>
              <a:rPr lang="en-US" sz="3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mape</a:t>
            </a: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the ruling relations and their impact on the everyday.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Work Knowledge - Paid and unpaid.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Problematic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Mapping the Social Relations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Reflexivity</a:t>
            </a:r>
          </a:p>
          <a:p>
            <a:pPr marL="770814" lvl="1" indent="-457200" algn="l">
              <a:lnSpc>
                <a:spcPts val="4067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Emphasis on Coordination Rather than Cause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393784" y="464185"/>
            <a:ext cx="5500433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  <a:spcBef>
                <a:spcPct val="0"/>
              </a:spcBef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Core Concepts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0" y="1657559"/>
            <a:ext cx="18288000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</a:pPr>
            <a:r>
              <a:rPr lang="en-US" sz="58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Caring Science Theory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3816490"/>
            <a:ext cx="16230600" cy="53733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Human beings are holistic and unique</a:t>
            </a:r>
          </a:p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Caring is the essence of nursing</a:t>
            </a:r>
          </a:p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Caring can be effectively demonstrated and practices interpersonally</a:t>
            </a:r>
          </a:p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Caring response promote health and healing</a:t>
            </a:r>
          </a:p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 caring environment is on that supports human growth</a:t>
            </a:r>
          </a:p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Caring involves both the nurse’s and the patient’s inner experiences </a:t>
            </a:r>
          </a:p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Caring science integrates knowledge, ethics, and aesthetics</a:t>
            </a:r>
          </a:p>
          <a:p>
            <a:pPr marL="980371" lvl="1" indent="-571500" algn="l">
              <a:lnSpc>
                <a:spcPts val="5302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The practice of caring is central to nursing’s philosophical foundation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393784" y="464185"/>
            <a:ext cx="5500433" cy="1005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20"/>
              </a:lnSpc>
              <a:spcBef>
                <a:spcPct val="0"/>
              </a:spcBef>
            </a:pPr>
            <a:r>
              <a:rPr lang="en-US" sz="58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Core Concepts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918</Words>
  <Application>Microsoft Office PowerPoint</Application>
  <PresentationFormat>Custom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Open Sans Italics</vt:lpstr>
      <vt:lpstr>Open Sans</vt:lpstr>
      <vt:lpstr>Calibri</vt:lpstr>
      <vt:lpstr>Aptos</vt:lpstr>
      <vt:lpstr>Open Sans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Title Page</dc:title>
  <cp:lastModifiedBy>Lorraine Rideout</cp:lastModifiedBy>
  <cp:revision>2</cp:revision>
  <dcterms:created xsi:type="dcterms:W3CDTF">2006-08-16T00:00:00Z</dcterms:created>
  <dcterms:modified xsi:type="dcterms:W3CDTF">2025-10-29T05:58:44Z</dcterms:modified>
  <dc:identifier>DAG3C2vKZIY</dc:identifier>
</cp:coreProperties>
</file>